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</p:sldIdLst>
  <p:sldSz cx="9144000" cy="5143500" type="screen16x9"/>
  <p:notesSz cx="6858000" cy="9144000"/>
  <p:embeddedFontLst>
    <p:embeddedFont>
      <p:font typeface="Arimo" panose="020B0604020202020204" pitchFamily="34" charset="0"/>
      <p:regular r:id="rId121"/>
      <p:bold r:id="rId122"/>
      <p:italic r:id="rId123"/>
      <p:boldItalic r:id="rId124"/>
    </p:embeddedFont>
    <p:embeddedFont>
      <p:font typeface="Courier" panose="02070309020205020404" pitchFamily="49" charset="0"/>
      <p:regular r:id="rId125"/>
      <p:bold r:id="rId126"/>
      <p:italic r:id="rId127"/>
      <p:boldItalic r:id="rId1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9" roundtripDataSignature="AMtx7mifZFSu65JyM/Ys2PkwqhAdDWlV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3.fntdata"/><Relationship Id="rId128" Type="http://schemas.openxmlformats.org/officeDocument/2006/relationships/font" Target="fonts/font8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4.fntdata"/><Relationship Id="rId129" Type="http://customschemas.google.com/relationships/presentationmetadata" Target="meta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125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1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 this case, an increase in transcription is likely the result of a mutation in an enhancer (i.e., regulatory) region of the gene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" name="Google Shape;33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2" name="Google Shape;34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5" name="Google Shape;35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5" name="Google Shape;37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3" name="Google Shape;38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1" name="Google Shape;39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2" name="Google Shape;40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8" name="Google Shape;40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0" name="Google Shape;42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3" name="Google Shape;43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1" name="Google Shape;44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9" name="Google Shape;44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8" name="Google Shape;45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7" name="Google Shape;46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8" name="Google Shape;48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9" name="Google Shape;50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0" name="Google Shape;530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1" name="Google Shape;531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9" name="Google Shape;53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7" name="Google Shape;547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Roy, et al</a:t>
            </a:r>
            <a:endParaRPr/>
          </a:p>
        </p:txBody>
      </p:sp>
      <p:sp>
        <p:nvSpPr>
          <p:cNvPr id="556" name="Google Shape;556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4" name="Google Shape;564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5" name="Google Shape;565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1" name="Google Shape;581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9" name="Google Shape;589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7" name="Google Shape;597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8" name="Google Shape;598;p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7" name="Google Shape;607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8" name="Google Shape;608;p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618" name="Google Shape;618;p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4" name="Google Shape;62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1" name="Google Shape;631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632" name="Google Shape;632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9" name="Google Shape;639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640" name="Google Shape;640;p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648" name="Google Shape;648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8" name="Google Shape;658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4" name="Google Shape;664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682" name="Google Shape;682;p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690" name="Google Shape;690;p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8" name="Google Shape;698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699" name="Google Shape;699;p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07" name="Google Shape;707;p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15" name="Google Shape;715;p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24" name="Google Shape;72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1" name="Google Shape;731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32" name="Google Shape;732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0" name="Google Shape;740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41" name="Google Shape;741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8" name="Google Shape;748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49" name="Google Shape;749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8" name="Google Shape;758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59" name="Google Shape;759;p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8" name="Google Shape;768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69" name="Google Shape;769;p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8" name="Google Shape;778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79" name="Google Shape;779;p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87" name="Google Shape;787;p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6" name="Google Shape;796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797" name="Google Shape;797;p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6" name="Google Shape;806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807" name="Google Shape;807;p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6" name="Google Shape;816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817" name="Google Shape;817;p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6" name="Google Shape;826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827" name="Google Shape;827;p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4" name="Google Shape;834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Breastcancer.org</a:t>
            </a:r>
            <a:endParaRPr/>
          </a:p>
        </p:txBody>
      </p:sp>
      <p:sp>
        <p:nvSpPr>
          <p:cNvPr id="835" name="Google Shape;835;p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2" name="Google Shape;842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8" name="Google Shape;848;p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4" name="Google Shape;854;p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5" name="Google Shape;1005;p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1" name="Google Shape;1011;p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7" name="Google Shape;1017;p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2" name="Google Shape;1022;p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8" name="Google Shape;1028;p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4" name="Google Shape;1034;p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4" name="Google Shape;1044;p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6" name="Google Shape;1066;p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1" name="Google Shape;1081;p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9" name="Google Shape;1089;p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5" name="Google Shape;1105;p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2" name="Google Shape;1112;p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0" name="Google Shape;1120;p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9" name="Google Shape;1129;p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2" name="Google Shape;1142;p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2" name="Google Shape;1162;p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8" name="Google Shape;1168;p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1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26" name="Google Shape;26;p123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27" name="Google Shape;27;p1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1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1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" name="Google Shape;32;p1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1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1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3" name="Google Shape;43;p1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" name="Google Shape;44;p1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7" name="Google Shape;47;p1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1" name="Google Shape;51;p1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2" name="Google Shape;52;p1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6" name="Google Shape;56;p1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9" name="Google Shape;59;p13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Breast Cancer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643950" y="2129800"/>
            <a:ext cx="78561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Cancer Formation</a:t>
            </a:r>
            <a:endParaRPr sz="3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Cancer?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type of breast cancer is most common and why?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698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the general anatomy of the breast.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Explain why breast cancer most frequent occurs in duct cells.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Link the concept of “individuals within a population” to eukaryotic cells within a tissue, or cancerous cells within a tumor.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Cancer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8520600" cy="3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Cancer is uncontrolled cell division.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This happens when mitosis (cell division) occurs too frequently,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OR when apoptosis (cell destruction) doesn’t occur enough.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5300" y="499375"/>
            <a:ext cx="2865550" cy="213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Cancer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8520600" cy="3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Cells that divide uncontrollably do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so due to a mutation within their DNA.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This mutation can be present due to either exposure to radiation, or inherited genetics.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5300" y="499375"/>
            <a:ext cx="2865550" cy="213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Defense Against Mutant Cells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46075" y="1061775"/>
            <a:ext cx="8847300" cy="5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770"/>
              <a:buNone/>
            </a:pP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Often, mutant cells are found by the body’s immune system and destroyed via apoptosis (cell destruction)</a:t>
            </a:r>
            <a:endParaRPr sz="1500"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" name="Google Shape;100;p6"/>
          <p:cNvGrpSpPr/>
          <p:nvPr/>
        </p:nvGrpSpPr>
        <p:grpSpPr>
          <a:xfrm>
            <a:off x="763762" y="1575375"/>
            <a:ext cx="1648450" cy="1603362"/>
            <a:chOff x="6176375" y="1867525"/>
            <a:chExt cx="1648450" cy="1603362"/>
          </a:xfrm>
        </p:grpSpPr>
        <p:grpSp>
          <p:nvGrpSpPr>
            <p:cNvPr id="101" name="Google Shape;101;p6"/>
            <p:cNvGrpSpPr/>
            <p:nvPr/>
          </p:nvGrpSpPr>
          <p:grpSpPr>
            <a:xfrm>
              <a:off x="6176375" y="2069074"/>
              <a:ext cx="1222800" cy="1401813"/>
              <a:chOff x="3349000" y="1228461"/>
              <a:chExt cx="1222800" cy="1401813"/>
            </a:xfrm>
          </p:grpSpPr>
          <p:pic>
            <p:nvPicPr>
              <p:cNvPr id="102" name="Google Shape;102;p6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49000" y="1914099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03" name="Google Shape;103;p6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30925" y="16804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04" name="Google Shape;104;p6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53800" y="21553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6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067025" y="19852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06" name="Google Shape;106;p6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112800" y="155342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07" name="Google Shape;107;p6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49000" y="15103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08" name="Google Shape;108;p6"/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808000" y="1228461"/>
                <a:ext cx="459000" cy="474876"/>
              </a:xfrm>
              <a:prstGeom prst="cloud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109" name="Google Shape;109;p6"/>
            <p:cNvSpPr txBox="1"/>
            <p:nvPr/>
          </p:nvSpPr>
          <p:spPr>
            <a:xfrm>
              <a:off x="6979725" y="1867525"/>
              <a:ext cx="845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Mutant Cell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6"/>
          <p:cNvSpPr/>
          <p:nvPr/>
        </p:nvSpPr>
        <p:spPr>
          <a:xfrm>
            <a:off x="2526938" y="2274400"/>
            <a:ext cx="1335600" cy="469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Apoptosis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6"/>
          <p:cNvGrpSpPr/>
          <p:nvPr/>
        </p:nvGrpSpPr>
        <p:grpSpPr>
          <a:xfrm>
            <a:off x="4094212" y="1820974"/>
            <a:ext cx="1222800" cy="1401813"/>
            <a:chOff x="3349000" y="1228461"/>
            <a:chExt cx="1222800" cy="1401813"/>
          </a:xfrm>
        </p:grpSpPr>
        <p:pic>
          <p:nvPicPr>
            <p:cNvPr id="112" name="Google Shape;112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914099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13" name="Google Shape;113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925" y="16804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14" name="Google Shape;114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3800" y="2155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15" name="Google Shape;115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67025" y="19852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16" name="Google Shape;116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2800" y="155342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17" name="Google Shape;117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510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18" name="Google Shape;118;p6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08000" y="1228461"/>
              <a:ext cx="459000" cy="474900"/>
            </a:xfrm>
            <a:prstGeom prst="flowChartSummingJunction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sp>
        <p:nvSpPr>
          <p:cNvPr id="119" name="Google Shape;119;p6"/>
          <p:cNvSpPr/>
          <p:nvPr/>
        </p:nvSpPr>
        <p:spPr>
          <a:xfrm rot="-3283655">
            <a:off x="4331862" y="1873761"/>
            <a:ext cx="135593" cy="24014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74E1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/>
          <p:nvPr/>
        </p:nvSpPr>
        <p:spPr>
          <a:xfrm rot="-3283655">
            <a:off x="4390362" y="1697186"/>
            <a:ext cx="135593" cy="24014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74E1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/>
          <p:nvPr/>
        </p:nvSpPr>
        <p:spPr>
          <a:xfrm rot="-3283655">
            <a:off x="4553187" y="1602136"/>
            <a:ext cx="135593" cy="24014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74E1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6"/>
          <p:cNvGrpSpPr/>
          <p:nvPr/>
        </p:nvGrpSpPr>
        <p:grpSpPr>
          <a:xfrm>
            <a:off x="7157437" y="1776924"/>
            <a:ext cx="1222800" cy="1401813"/>
            <a:chOff x="3349000" y="1228461"/>
            <a:chExt cx="1222800" cy="1401813"/>
          </a:xfrm>
        </p:grpSpPr>
        <p:pic>
          <p:nvPicPr>
            <p:cNvPr id="123" name="Google Shape;123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914099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24" name="Google Shape;124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925" y="16804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25" name="Google Shape;125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3800" y="2155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26" name="Google Shape;126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67025" y="19852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27" name="Google Shape;127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2800" y="155342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28" name="Google Shape;128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510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29" name="Google Shape;129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08000" y="1228461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130" name="Google Shape;130;p6"/>
          <p:cNvSpPr/>
          <p:nvPr/>
        </p:nvSpPr>
        <p:spPr>
          <a:xfrm>
            <a:off x="5569425" y="2243075"/>
            <a:ext cx="1335600" cy="469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D9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Mitosis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 txBox="1"/>
          <p:nvPr/>
        </p:nvSpPr>
        <p:spPr>
          <a:xfrm>
            <a:off x="311700" y="3306225"/>
            <a:ext cx="2222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DNA becomes damaged, leading to a mutant cell 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3509775" y="3306225"/>
            <a:ext cx="2222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Body’s immune system causes the mutant cell to undergo Apoptosis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6609900" y="3306225"/>
            <a:ext cx="2222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Mutant cell is replaced with a healthy cell via Mitosis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11" b="1">
                <a:latin typeface="Calibri"/>
                <a:ea typeface="Calibri"/>
                <a:cs typeface="Calibri"/>
                <a:sym typeface="Calibri"/>
              </a:rPr>
              <a:t>Instead of Apoptosis…</a:t>
            </a:r>
            <a:endParaRPr sz="3011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Instead of undergoing apoptosis, sometimes damaged cells can be repaired.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But sometimes, if mutations go unnoticed and unrepaired.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Development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77837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However, if a mutant cell evades repair and apoptosis, it will pass it’s mutation on to subsequent generations of cells.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" name="Google Shape;146;p8"/>
          <p:cNvGrpSpPr/>
          <p:nvPr/>
        </p:nvGrpSpPr>
        <p:grpSpPr>
          <a:xfrm>
            <a:off x="3747775" y="2417049"/>
            <a:ext cx="1222800" cy="1401813"/>
            <a:chOff x="3349000" y="1228461"/>
            <a:chExt cx="1222800" cy="1401813"/>
          </a:xfrm>
        </p:grpSpPr>
        <p:pic>
          <p:nvPicPr>
            <p:cNvPr id="147" name="Google Shape;147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914099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48" name="Google Shape;148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925" y="16804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49" name="Google Shape;149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3800" y="2155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50" name="Google Shape;150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67025" y="19852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51" name="Google Shape;151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2800" y="155342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52" name="Google Shape;152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510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53" name="Google Shape;153;p8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08000" y="1228461"/>
              <a:ext cx="459000" cy="474876"/>
            </a:xfrm>
            <a:prstGeom prst="cloud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grpSp>
        <p:nvGrpSpPr>
          <p:cNvPr id="154" name="Google Shape;154;p8"/>
          <p:cNvGrpSpPr/>
          <p:nvPr/>
        </p:nvGrpSpPr>
        <p:grpSpPr>
          <a:xfrm>
            <a:off x="592900" y="2215500"/>
            <a:ext cx="1648450" cy="1603362"/>
            <a:chOff x="6176375" y="1867525"/>
            <a:chExt cx="1648450" cy="1603362"/>
          </a:xfrm>
        </p:grpSpPr>
        <p:grpSp>
          <p:nvGrpSpPr>
            <p:cNvPr id="155" name="Google Shape;155;p8"/>
            <p:cNvGrpSpPr/>
            <p:nvPr/>
          </p:nvGrpSpPr>
          <p:grpSpPr>
            <a:xfrm>
              <a:off x="6176375" y="2069074"/>
              <a:ext cx="1222800" cy="1401813"/>
              <a:chOff x="3349000" y="1228461"/>
              <a:chExt cx="1222800" cy="1401813"/>
            </a:xfrm>
          </p:grpSpPr>
          <p:pic>
            <p:nvPicPr>
              <p:cNvPr id="156" name="Google Shape;156;p8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49000" y="1914099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57" name="Google Shape;157;p8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30925" y="16804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8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53800" y="21553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8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067025" y="19852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8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112800" y="155342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61" name="Google Shape;161;p8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49000" y="15103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8"/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808000" y="1228461"/>
                <a:ext cx="459000" cy="474876"/>
              </a:xfrm>
              <a:prstGeom prst="cloud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163" name="Google Shape;163;p8"/>
            <p:cNvSpPr txBox="1"/>
            <p:nvPr/>
          </p:nvSpPr>
          <p:spPr>
            <a:xfrm>
              <a:off x="6979725" y="1867525"/>
              <a:ext cx="845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Mutant Cell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8"/>
          <p:cNvGrpSpPr/>
          <p:nvPr/>
        </p:nvGrpSpPr>
        <p:grpSpPr>
          <a:xfrm>
            <a:off x="6902650" y="2417049"/>
            <a:ext cx="1222800" cy="1401813"/>
            <a:chOff x="3349000" y="1228461"/>
            <a:chExt cx="1222800" cy="1401813"/>
          </a:xfrm>
        </p:grpSpPr>
        <p:pic>
          <p:nvPicPr>
            <p:cNvPr id="165" name="Google Shape;165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914099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66" name="Google Shape;166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925" y="16804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67" name="Google Shape;167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3800" y="2155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68" name="Google Shape;168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67025" y="19852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69" name="Google Shape;169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2800" y="155342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70" name="Google Shape;170;p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510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71" name="Google Shape;171;p8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08000" y="1228461"/>
              <a:ext cx="459000" cy="474876"/>
            </a:xfrm>
            <a:prstGeom prst="cloud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pic>
        <p:nvPicPr>
          <p:cNvPr id="172" name="Google Shape;172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7775" y="2694649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3" name="Google Shape;173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9675" y="2880511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4" name="Google Shape;174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2650" y="2694649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5" name="Google Shape;175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4550" y="2880511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6" name="Google Shape;176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6450" y="2694649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7" name="Google Shape;177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450" y="3355374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8" name="Google Shape;178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2650" y="3097824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9" name="Google Shape;179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6925" y="3169524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0" name="Google Shape;180;p8"/>
          <p:cNvSpPr/>
          <p:nvPr/>
        </p:nvSpPr>
        <p:spPr>
          <a:xfrm>
            <a:off x="712825" y="4251000"/>
            <a:ext cx="7292700" cy="20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8"/>
          <p:cNvSpPr txBox="1"/>
          <p:nvPr/>
        </p:nvSpPr>
        <p:spPr>
          <a:xfrm>
            <a:off x="3707125" y="4459800"/>
            <a:ext cx="130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OVER TIME</a:t>
            </a:r>
            <a:endParaRPr sz="1400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Development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5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IF those mutations have occurred in specific types of genes, it could lead to uncontrolled cell growth (and the formation of cancer).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9"/>
          <p:cNvGrpSpPr/>
          <p:nvPr/>
        </p:nvGrpSpPr>
        <p:grpSpPr>
          <a:xfrm>
            <a:off x="3747775" y="2417049"/>
            <a:ext cx="1222800" cy="1401813"/>
            <a:chOff x="3349000" y="1228461"/>
            <a:chExt cx="1222800" cy="1401813"/>
          </a:xfrm>
        </p:grpSpPr>
        <p:pic>
          <p:nvPicPr>
            <p:cNvPr id="189" name="Google Shape;189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914099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90" name="Google Shape;190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925" y="16804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91" name="Google Shape;191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3800" y="2155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92" name="Google Shape;192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67025" y="19852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93" name="Google Shape;193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2800" y="155342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94" name="Google Shape;194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510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95" name="Google Shape;195;p9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08000" y="1228461"/>
              <a:ext cx="459000" cy="474876"/>
            </a:xfrm>
            <a:prstGeom prst="cloud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grpSp>
        <p:nvGrpSpPr>
          <p:cNvPr id="196" name="Google Shape;196;p9"/>
          <p:cNvGrpSpPr/>
          <p:nvPr/>
        </p:nvGrpSpPr>
        <p:grpSpPr>
          <a:xfrm>
            <a:off x="592900" y="2215500"/>
            <a:ext cx="1648450" cy="1603362"/>
            <a:chOff x="6176375" y="1867525"/>
            <a:chExt cx="1648450" cy="1603362"/>
          </a:xfrm>
        </p:grpSpPr>
        <p:grpSp>
          <p:nvGrpSpPr>
            <p:cNvPr id="197" name="Google Shape;197;p9"/>
            <p:cNvGrpSpPr/>
            <p:nvPr/>
          </p:nvGrpSpPr>
          <p:grpSpPr>
            <a:xfrm>
              <a:off x="6176375" y="2069074"/>
              <a:ext cx="1222800" cy="1401813"/>
              <a:chOff x="3349000" y="1228461"/>
              <a:chExt cx="1222800" cy="1401813"/>
            </a:xfrm>
          </p:grpSpPr>
          <p:pic>
            <p:nvPicPr>
              <p:cNvPr id="198" name="Google Shape;198;p9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49000" y="1914099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199" name="Google Shape;199;p9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30925" y="16804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200" name="Google Shape;200;p9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53800" y="21553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201" name="Google Shape;201;p9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067025" y="19852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202" name="Google Shape;202;p9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112800" y="155342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203" name="Google Shape;203;p9"/>
              <p:cNvPicPr preferRelativeResize="0"/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49000" y="1510374"/>
                <a:ext cx="459000" cy="474900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204" name="Google Shape;204;p9"/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808000" y="1228461"/>
                <a:ext cx="459000" cy="474876"/>
              </a:xfrm>
              <a:prstGeom prst="cloud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205" name="Google Shape;205;p9"/>
            <p:cNvSpPr txBox="1"/>
            <p:nvPr/>
          </p:nvSpPr>
          <p:spPr>
            <a:xfrm>
              <a:off x="6979725" y="1867525"/>
              <a:ext cx="845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Mutant Cell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p9"/>
          <p:cNvGrpSpPr/>
          <p:nvPr/>
        </p:nvGrpSpPr>
        <p:grpSpPr>
          <a:xfrm>
            <a:off x="6902650" y="2417049"/>
            <a:ext cx="1222800" cy="1401813"/>
            <a:chOff x="3349000" y="1228461"/>
            <a:chExt cx="1222800" cy="1401813"/>
          </a:xfrm>
        </p:grpSpPr>
        <p:pic>
          <p:nvPicPr>
            <p:cNvPr id="207" name="Google Shape;207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914099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08" name="Google Shape;208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925" y="16804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09" name="Google Shape;209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3800" y="2155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10" name="Google Shape;210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67025" y="19852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11" name="Google Shape;211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2800" y="155342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12" name="Google Shape;212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000" y="1510374"/>
              <a:ext cx="459000" cy="474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13" name="Google Shape;213;p9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08000" y="1228461"/>
              <a:ext cx="459000" cy="474876"/>
            </a:xfrm>
            <a:prstGeom prst="cloud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pic>
        <p:nvPicPr>
          <p:cNvPr id="214" name="Google Shape;214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7775" y="2694649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5" name="Google Shape;215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9675" y="2880511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6" name="Google Shape;216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2650" y="2694649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7" name="Google Shape;217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4550" y="2880511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8" name="Google Shape;218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6450" y="2694649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9" name="Google Shape;219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450" y="3355374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0" name="Google Shape;220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2650" y="3097824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1" name="Google Shape;221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6925" y="3169524"/>
            <a:ext cx="459000" cy="474876"/>
          </a:xfrm>
          <a:prstGeom prst="cloud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2" name="Google Shape;222;p9"/>
          <p:cNvSpPr/>
          <p:nvPr/>
        </p:nvSpPr>
        <p:spPr>
          <a:xfrm>
            <a:off x="712825" y="4251000"/>
            <a:ext cx="7292700" cy="20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3707125" y="4459800"/>
            <a:ext cx="130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OVER TIME</a:t>
            </a:r>
            <a:endParaRPr sz="1400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Development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0"/>
          <p:cNvSpPr txBox="1">
            <a:spLocks noGrp="1"/>
          </p:cNvSpPr>
          <p:nvPr>
            <p:ph type="body" idx="1"/>
          </p:nvPr>
        </p:nvSpPr>
        <p:spPr>
          <a:xfrm>
            <a:off x="224325" y="1227375"/>
            <a:ext cx="47694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Cancerous growths (tumors) form in the following manner: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They begin as just as an increase in the concentration of mutant cells, called a </a:t>
            </a: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HYPERPLASIA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. These are not typically harmful and are usually caught and halted by immune system defenses.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8925" y="1170125"/>
            <a:ext cx="4182675" cy="2948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Development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1"/>
          <p:cNvSpPr txBox="1">
            <a:spLocks noGrp="1"/>
          </p:cNvSpPr>
          <p:nvPr>
            <p:ph type="body" idx="1"/>
          </p:nvPr>
        </p:nvSpPr>
        <p:spPr>
          <a:xfrm>
            <a:off x="224325" y="1227375"/>
            <a:ext cx="47694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However, a hyperplasia can continue to grow into a </a:t>
            </a: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DYSPLASIA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, which in turn can grow further into an </a:t>
            </a:r>
            <a:r>
              <a:rPr lang="en" sz="2500" b="1" i="1">
                <a:latin typeface="Calibri"/>
                <a:ea typeface="Calibri"/>
                <a:cs typeface="Calibri"/>
                <a:sym typeface="Calibri"/>
              </a:rPr>
              <a:t>IN SITU</a:t>
            </a: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 CANCER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, or a tumor.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3725" y="1170125"/>
            <a:ext cx="3997874" cy="2948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Development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2"/>
          <p:cNvSpPr txBox="1">
            <a:spLocks noGrp="1"/>
          </p:cNvSpPr>
          <p:nvPr>
            <p:ph type="body" idx="1"/>
          </p:nvPr>
        </p:nvSpPr>
        <p:spPr>
          <a:xfrm>
            <a:off x="224325" y="1227375"/>
            <a:ext cx="47694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7837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Tumors can be benign, which are usually not harmful to the organ or the rest of the body.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77837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However, tumors can also be malignant; meaning they have the capacity to damage both the organ it originates from, along with metastasizing (spreading) to other organs.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1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3725" y="1170125"/>
            <a:ext cx="3997874" cy="2948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within the Breast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3"/>
          <p:cNvSpPr txBox="1">
            <a:spLocks noGrp="1"/>
          </p:cNvSpPr>
          <p:nvPr>
            <p:ph type="body" idx="1"/>
          </p:nvPr>
        </p:nvSpPr>
        <p:spPr>
          <a:xfrm>
            <a:off x="224325" y="1227375"/>
            <a:ext cx="47694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To understand why cancer is so common within breast tissue, it’s important to understand basic anatomy of the breast.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1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8600" y="783100"/>
            <a:ext cx="3832114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within the Breast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 txBox="1">
            <a:spLocks noGrp="1"/>
          </p:cNvSpPr>
          <p:nvPr>
            <p:ph type="body" idx="1"/>
          </p:nvPr>
        </p:nvSpPr>
        <p:spPr>
          <a:xfrm>
            <a:off x="224325" y="1227375"/>
            <a:ext cx="47694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Adipose tissue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 is fat surrounding the lobules and ducts.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Lobules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 produce milk, and the </a:t>
            </a: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ducts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 transport the milk from the lobules to the nipple.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1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8600" y="783100"/>
            <a:ext cx="3832114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within the Breast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5"/>
          <p:cNvSpPr txBox="1">
            <a:spLocks noGrp="1"/>
          </p:cNvSpPr>
          <p:nvPr>
            <p:ph type="body" idx="1"/>
          </p:nvPr>
        </p:nvSpPr>
        <p:spPr>
          <a:xfrm>
            <a:off x="224325" y="1227375"/>
            <a:ext cx="47694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 most common type of Breast Cancer is known as 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 i="1">
                <a:latin typeface="Calibri"/>
                <a:ea typeface="Calibri"/>
                <a:cs typeface="Calibri"/>
                <a:sym typeface="Calibri"/>
              </a:rPr>
              <a:t>Invasive Ductal Carcinoma. </a:t>
            </a:r>
            <a:endParaRPr sz="2500" i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This type of breast cancer is particularly common due to the hormone signals received regularly from the menstrual cycle.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1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8600" y="783100"/>
            <a:ext cx="3832114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Cancer within the Breast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6"/>
          <p:cNvSpPr txBox="1">
            <a:spLocks noGrp="1"/>
          </p:cNvSpPr>
          <p:nvPr>
            <p:ph type="body" idx="1"/>
          </p:nvPr>
        </p:nvSpPr>
        <p:spPr>
          <a:xfrm>
            <a:off x="224325" y="1227375"/>
            <a:ext cx="47694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7837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These hormones call for frequent cell growth amongst the cells of the ducts.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77837"/>
              <a:buNone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77837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Anytime there is frequent cell division and DNA replication, there is the potential for mutations to arise.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1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8600" y="783100"/>
            <a:ext cx="3832114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7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Next Time…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7"/>
          <p:cNvSpPr txBox="1"/>
          <p:nvPr/>
        </p:nvSpPr>
        <p:spPr>
          <a:xfrm>
            <a:off x="907675" y="1366725"/>
            <a:ext cx="68754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Discussion of genes and variant alleles that can play a role in cancer development</a:t>
            </a: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Deep dive into a handful of genes and their associated proteins, and the effect they have within the body</a:t>
            </a: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Breast Cancer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8"/>
          <p:cNvSpPr txBox="1"/>
          <p:nvPr/>
        </p:nvSpPr>
        <p:spPr>
          <a:xfrm>
            <a:off x="643950" y="2129800"/>
            <a:ext cx="78561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Genetics</a:t>
            </a:r>
            <a:endParaRPr sz="3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9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genetics play a role in breast cancer forming?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 the proteins of these genes do?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3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698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/>
          </a:p>
          <a:p>
            <a:pPr marL="4127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Define “proto-oncogene” and “tumor suppressor gene”</a:t>
            </a:r>
            <a:endParaRPr/>
          </a:p>
          <a:p>
            <a:pPr marL="4127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Explain how both types of genes are related to mitosis and apoptosis.</a:t>
            </a:r>
            <a:endParaRPr/>
          </a:p>
          <a:p>
            <a:pPr marL="4127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Describe the role of the HER2 protein, and various scenarios where HER2 mutations can increase cancer rates.</a:t>
            </a:r>
            <a:endParaRPr/>
          </a:p>
          <a:p>
            <a:pPr marL="4127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Describe the role of the BRCA2 protein, and various scenarios where BRCA2 mutations can increase cancer rates.</a:t>
            </a:r>
            <a:endParaRPr/>
          </a:p>
          <a:p>
            <a:pPr marL="4127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Describe the role of the P53 protein, and various scenarios where TP53 mutations can increase cancer rates.</a:t>
            </a:r>
            <a:endParaRPr/>
          </a:p>
          <a:p>
            <a:pPr marL="4127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Explain how population bottlenecks and founder effects are responsible for some of the biogeographical patterns in cancer occurrence we see around the world.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Genetics behind Cancer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1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8520600" cy="3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There is </a:t>
            </a: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no such thing as a “cancer gene”.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Instead, there are numerous genes that have alleles, which if mutated, can make someone more prone to developing cancer.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697" y="1566467"/>
            <a:ext cx="553402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988" y="2064552"/>
            <a:ext cx="581025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993" y="2833695"/>
            <a:ext cx="5210175" cy="7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2"/>
          <p:cNvSpPr txBox="1"/>
          <p:nvPr/>
        </p:nvSpPr>
        <p:spPr>
          <a:xfrm>
            <a:off x="3296223" y="4393406"/>
            <a:ext cx="8310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Phenotype</a:t>
            </a: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10" name="Google Shape;310;p22"/>
          <p:cNvCxnSpPr/>
          <p:nvPr/>
        </p:nvCxnSpPr>
        <p:spPr>
          <a:xfrm>
            <a:off x="3679317" y="3729038"/>
            <a:ext cx="0" cy="66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11" name="Google Shape;311;p22"/>
          <p:cNvSpPr txBox="1">
            <a:spLocks noGrp="1"/>
          </p:cNvSpPr>
          <p:nvPr>
            <p:ph type="body" idx="1"/>
          </p:nvPr>
        </p:nvSpPr>
        <p:spPr>
          <a:xfrm>
            <a:off x="6055425" y="959806"/>
            <a:ext cx="2901600" cy="4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DNA inside the nucleus is </a:t>
            </a:r>
            <a:r>
              <a:rPr lang="en" sz="1900" b="1">
                <a:latin typeface="Calibri"/>
                <a:ea typeface="Calibri"/>
                <a:cs typeface="Calibri"/>
                <a:sym typeface="Calibri"/>
              </a:rPr>
              <a:t>transcribed </a:t>
            </a: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into RNA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RNA is </a:t>
            </a:r>
            <a:r>
              <a:rPr lang="en" sz="1900" b="1">
                <a:latin typeface="Calibri"/>
                <a:ea typeface="Calibri"/>
                <a:cs typeface="Calibri"/>
                <a:sym typeface="Calibri"/>
              </a:rPr>
              <a:t>translated</a:t>
            </a: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 by ribosomes in the cell into proteins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Each protein has a specific function that contributes to determine every trait expressed by an organism. This expressed trait is called a </a:t>
            </a:r>
            <a:r>
              <a:rPr lang="en" sz="1900" b="1">
                <a:latin typeface="Calibri"/>
                <a:ea typeface="Calibri"/>
                <a:cs typeface="Calibri"/>
                <a:sym typeface="Calibri"/>
              </a:rPr>
              <a:t>phenotype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139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Genetics behind Cancer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Proto-oncogenes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3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8520600" cy="3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 class of genes called “</a:t>
            </a:r>
            <a:r>
              <a:rPr lang="en" sz="2500" i="1">
                <a:latin typeface="Calibri"/>
                <a:ea typeface="Calibri"/>
                <a:cs typeface="Calibri"/>
                <a:sym typeface="Calibri"/>
              </a:rPr>
              <a:t>proto-oncogenes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” have variant alleles associated with accelerated cell growth 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Variant alleles of </a:t>
            </a:r>
            <a:r>
              <a:rPr lang="en" sz="2500" i="1">
                <a:latin typeface="Calibri"/>
                <a:ea typeface="Calibri"/>
                <a:cs typeface="Calibri"/>
                <a:sym typeface="Calibri"/>
              </a:rPr>
              <a:t>proto-oncogenes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, called “</a:t>
            </a:r>
            <a:r>
              <a:rPr lang="en" sz="2500" i="1">
                <a:latin typeface="Calibri"/>
                <a:ea typeface="Calibri"/>
                <a:cs typeface="Calibri"/>
                <a:sym typeface="Calibri"/>
              </a:rPr>
              <a:t>oncogenes”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 often translate into proteins that increase the rate of mitosis.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HER2 Gene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4"/>
          <p:cNvSpPr txBox="1">
            <a:spLocks noGrp="1"/>
          </p:cNvSpPr>
          <p:nvPr>
            <p:ph type="body" idx="1"/>
          </p:nvPr>
        </p:nvSpPr>
        <p:spPr>
          <a:xfrm>
            <a:off x="311700" y="1170125"/>
            <a:ext cx="4195800" cy="3826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HER2 is an example of a </a:t>
            </a:r>
            <a:br>
              <a:rPr lang="en" sz="2200">
                <a:latin typeface="Calibri"/>
                <a:ea typeface="Calibri"/>
                <a:cs typeface="Calibri"/>
                <a:sym typeface="Calibri"/>
              </a:rPr>
            </a:b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proto-oncogene.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It codes for the </a:t>
            </a: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uman </a:t>
            </a: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pidermal-growth-factor </a:t>
            </a: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eceptor protein found on the membrane of all cells.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Overexpression of this gene is associated with 20-30% of invasive breast cancers.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p2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9900" y="1170125"/>
            <a:ext cx="4331700" cy="32487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4"/>
          <p:cNvSpPr/>
          <p:nvPr/>
        </p:nvSpPr>
        <p:spPr>
          <a:xfrm>
            <a:off x="4250099" y="4774193"/>
            <a:ext cx="489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https://www.ncbi.nlm.nih.gov/nuccore/M11730.1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Discussion question</a:t>
            </a:r>
            <a:endParaRPr/>
          </a:p>
        </p:txBody>
      </p:sp>
      <p:sp>
        <p:nvSpPr>
          <p:cNvPr id="332" name="Google Shape;332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If a mutation causes a gene to be </a:t>
            </a:r>
            <a:r>
              <a:rPr lang="en" i="1"/>
              <a:t>overexpressed</a:t>
            </a:r>
            <a:r>
              <a:rPr lang="en"/>
              <a:t>, where would you predict that the mutation occurred?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Both"/>
            </a:pPr>
            <a:r>
              <a:rPr lang="en"/>
              <a:t>In an exon region of the gene.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Both"/>
            </a:pPr>
            <a:r>
              <a:rPr lang="en"/>
              <a:t>In an intro region of the gene.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Both"/>
            </a:pPr>
            <a:r>
              <a:rPr lang="en"/>
              <a:t>In the proximal-promoter region of the gene.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Both"/>
            </a:pPr>
            <a:r>
              <a:rPr lang="en"/>
              <a:t>In an an enhancer region, related to the gene?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Discuss your choice with your group, or with the person sitting next to you.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6"/>
          <p:cNvSpPr txBox="1">
            <a:spLocks noGrp="1"/>
          </p:cNvSpPr>
          <p:nvPr>
            <p:ph type="body" idx="1"/>
          </p:nvPr>
        </p:nvSpPr>
        <p:spPr>
          <a:xfrm>
            <a:off x="446250" y="1070975"/>
            <a:ext cx="8432700" cy="3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Mutations in a gene’s promote sequence are most often the cause of gene over-expression.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6"/>
          <p:cNvSpPr txBox="1">
            <a:spLocks noGrp="1"/>
          </p:cNvSpPr>
          <p:nvPr>
            <p:ph type="title"/>
          </p:nvPr>
        </p:nvSpPr>
        <p:spPr>
          <a:xfrm>
            <a:off x="-315100" y="121559"/>
            <a:ext cx="61722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HER2 Overexpression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p2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400000">
            <a:off x="3573138" y="-440762"/>
            <a:ext cx="2011124" cy="91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7"/>
          <p:cNvSpPr txBox="1">
            <a:spLocks noGrp="1"/>
          </p:cNvSpPr>
          <p:nvPr>
            <p:ph type="body" idx="1"/>
          </p:nvPr>
        </p:nvSpPr>
        <p:spPr>
          <a:xfrm>
            <a:off x="446250" y="1070975"/>
            <a:ext cx="8432700" cy="3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Overexpression of a gene results in an overabundance of the associated protein to be made within a cell. This can ramp up whatever biochemical process that protein is involved in.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7"/>
          <p:cNvSpPr txBox="1">
            <a:spLocks noGrp="1"/>
          </p:cNvSpPr>
          <p:nvPr>
            <p:ph type="title"/>
          </p:nvPr>
        </p:nvSpPr>
        <p:spPr>
          <a:xfrm>
            <a:off x="-315100" y="121559"/>
            <a:ext cx="61722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HER2 Overexpression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400000">
            <a:off x="3573138" y="-440762"/>
            <a:ext cx="2011124" cy="91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352" name="Google Shape;352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143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Let’s look at the HER2 gene itself…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9"/>
          <p:cNvSpPr txBox="1">
            <a:spLocks noGrp="1"/>
          </p:cNvSpPr>
          <p:nvPr>
            <p:ph type="title"/>
          </p:nvPr>
        </p:nvSpPr>
        <p:spPr>
          <a:xfrm>
            <a:off x="342900" y="154484"/>
            <a:ext cx="61722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HER2 – the nucleotides of the exons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9"/>
          <p:cNvSpPr/>
          <p:nvPr/>
        </p:nvSpPr>
        <p:spPr>
          <a:xfrm>
            <a:off x="128588" y="962393"/>
            <a:ext cx="8638800" cy="4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aattctcgagctcgtcgaccggtcgacgagctcgagggtcgacgagctcgagggcgcgcgcccggcccccacccctcgcagcaccccgcgccccgcgccctcccagccgggtccagccggagccatggggccggagccgcagtgagcaccatggagctggcggccttgtgccgctgggggctcctcctcgccctcttgccccccggagccgcgagcacccaagtgtgcaccggcacagacatgaagctgcggctccctgccagtcccgagacccacctggacatgctccgccacctctaccagggctgccaggtggtgcagggaaacctggaactcacctacctgcccaccaatgccagcctgtccttcctgcaggatatccaggaggtgcagggctacgtgctcatcgctcacaaccaagtgaggcaggtcccactgcagaggctgcggattgtgcgaggcacccagctctttgaggacaactatgccctggccgtgctagacaatggagacccgctgaacaataccacccctgtcacaggggcctccccaggaggcctgcgggagctgcagcttcgaagcctcacagagatcttgaaaggaggggtcttgatccagcggaacccccagctctgctaccaggacacgattttgtggaaggacatcttccacaagaacaaccagctggctctcacactgatagacaccaaccgctctcgggcctgccacccctgttctccgatgtgtaagggctcccgctgctggggagagagttctgaggattgtcagagcctgacgcgcactgtctgtgccggtggctgtgcccgctgcaaggggccactgcccactgactgctgccatgagcagtgtgctgccggctgcacgggccccaagcactctgactgcctggcctgcctccacttcaaccacagtggcatctgtgagctgcactgcccagccctggtcacctacaacacagacacgtttgagtccatgcccaatcccgagggccggtatacattcggcgccagctgtgtgactgcctgtccctacaactacctttctacggacgtgggatcctgcaccctcgtctgccccctgcacaaccaagaggtgacagcagaggatggaacacagcggtgtgagaagtgcagcaagccctgtgcccgagtgtgctatggtctgggcatggagcacttgcgagaggtgagggcagttaccagtgccaatatccaggagtttgctggctgcaagaagatctttgggagcctggcatttctgccggagagctttgatggggacccagcctccaacactgccccgctccagccagagcagctccaagtgtttgagactctggaagagatcacaggttacctatacatctcagcatggccggacagcctgcctgacctcagcgtcttccagaacctgcaagtaatccggggacgaattctgcacaatggcgcctactcgctgaccctgcaagggctgggcatcagctggctggggctgcgctcactgagggaactgggcagtggactggccctcatccaccataacacccacctctgcttcgtgcacacggtgccctgggaccagctctttcggaacccgcaccaagctctgctccacactgccaaccggccagaggacgagtgtgtgggcgagggcctggcctgccaccagctgtgcgcccgagggcactgctggggtccagggcccacccagtgtgtcaactgcagccagttccttcggggccaggagtgcgtggaggaatgccgagtactgcaggggctccccagggagtatgtgaatgccaggcactgtttgccgtgccaccctgagtgtcagccccagaatggctcagtgacctgttttggaccggaggctgaccagtgtgtggcctgtgcccactataaggaccctcccttctgcgtggcccgctgccccagcggtgtgaaacctgacctctcctacatgcccatctggaagtttccagatgaggagggcgcatgccagccttgccccatcaactgcacccactcctgtgtggacctggatgacaagggctgccccgccgagcagagagccagccctctgacgtccatcgtctctgcggtggttggcattctgctggtcgtggtcttgggggtggtctttgggatcctcatcaagcgacggcagcagaagatccggaagtacacgatgcggagactgctgcaggaaacggagctggtggagccgctgacacctagcggagcgatgcccaaccaggcgcagatgcggatcctgaaagagacggagctgaggaaggtgaaggtgcttggatctggcgcttttggcacagtctacaagggcatctggatccctgatggggagaatgtgaaaattccagtggccatcaaagtgttgagggaaaacacatcccccaaagccaacaaagaaatcttagacgaagcatacgtgatggctggtgtgggctccccatatgtctcccgccttctgggcatctgcctgacatccacggtgcagctggtgacacagcttatgccctatggctgcctcttagaccatgtccgggaaaaccgcggacgcctgggctcccaggacctgctgaactggtgtatgcagattgccaaggggatgagctacctggaggatgtgcggctcgtacacagggacttggccgctcggaacgtgctggtcaagagtcccaaccatgtcaaaattacagacttcgggctggctcggctgctggacattgacgagacagagtaccatgcagatgggggcaaggtgcccatcaagtggatggcgctggagtccattctccgccggcggttcacccaccagagtgatgtgtggagttatggtgtgactgtgtgggagctgatgacttttggggccaaaccttacgatgggatcccagcccgggagatccctgacctgctggaaaagggggagcggctgccccagccccccatctgcaccattgatgtctacatgatcatggtcaaatgttggatgattgactctgaatgtcggccaagattccgggagttggtgtctgaattctcccgcatggccagggacccccagcgctttgtggtcatccagaatgaggacttgggcccagccagtcccttggacagcaccttctaccgctcactgctggaggacgatgacatgggggacctggtggatgctgaggagtatctggtaccccagcagggcttcttctgtccagaccctgccccgggcgctgggggcatggtccaccacaggcaccgcagctcatctaccaggagtggcggtggggacctgacactagggctggagccctctgaagaggaggcccccaggtctccactggcaccctccgaaggggctggctccgatgtatttgatggtgacctgggaatgggggcagccaaggggctgcaaagcctccccacacatgaccccagccctctacagcggtacagtgaggaccccacagtacccctgccctctgagactgatggctacgttgcccccctgacctgcagcccccagcctgaatatgtgaaccagccagatgttcggccccagcccccttcgccccgagagggccctctgcctgctgcccgacctgctggtgccactctggaaagggccaagactctctccccagggaagaatggggtcgtcaaagacgtttttgcctttgggggtgccgtggagaaccccgagtacttgacaccccagggaggagctgcccctcagccccaccctcctcctgccttcagcccagccttcgacaacctctattactgggaccaggacccaccagagcggggggctccacccagcaccttcaaagggacacctacggcagagaacccagagtacctgggtctggacgtgccagtgtgaaccagaaggccaagtccgcagaagccctgatgtgtcctcagggagcagggaaggcctgacttctgctggcatcaagaggtgggagggccctccgaccacttccaggggaacctgccatgccaggaacctgtcctaaggaaccttccttcctgcttgagttcccagatggctggaaggggtccagcctcgttggaagaggaacagcactggggagtctttgtggattctgaggccctgcccaatgagactctagggtccagtggatgccacagcccagcttggccctttccttccagatcctgggtactgaaagccttagggaagctggcctgagaggggaagcggccctaagggagtgtctaagaacaaaagcgacccattcagagactgtccctgaaacctagtactgccccccatgaggaaggaacagcaatggtgtcagtatccaggctttgtacagagtgcttttctgtttagtttttactttttttgttttgtttttttaaagacgaaataaagacccaggggagaatgggtgttgtatggggaggcaagtgtggggggtccttctccacacccactttgtccatttgcaaatatattttggaaaac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0" i="0" u="none" strike="noStrike" cap="none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359" name="Google Shape;359;p29"/>
          <p:cNvSpPr/>
          <p:nvPr/>
        </p:nvSpPr>
        <p:spPr>
          <a:xfrm>
            <a:off x="4255177" y="4866500"/>
            <a:ext cx="4889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https://www.ncbi.nlm.nih.gov/nuccore/M11730.1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0"/>
          <p:cNvSpPr txBox="1">
            <a:spLocks noGrp="1"/>
          </p:cNvSpPr>
          <p:nvPr>
            <p:ph type="title"/>
          </p:nvPr>
        </p:nvSpPr>
        <p:spPr>
          <a:xfrm>
            <a:off x="342900" y="154484"/>
            <a:ext cx="61722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HER2 Protein Amino Acid Sequence 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0"/>
          <p:cNvSpPr/>
          <p:nvPr/>
        </p:nvSpPr>
        <p:spPr>
          <a:xfrm>
            <a:off x="1239115" y="1198297"/>
            <a:ext cx="6842400" cy="27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mo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MELAALCRWGLLLALLPPGAASTQVCTGTDMKLRLPASPETHLDMLRHLYQGCQVVQGNLELTYLPTNASLSFLQDIQEVQGYVLIAHNQVRQVPLQRLRIVRGTQLFEDNYALAVLDNGDPLNNTTPVTGASPGGLRELQLRSLTEILKGGVLIQRNPQLCYQDTILWKDIFHKNNQLALTLIDTNRSRACHPCSPMCKGSRCWGESSEDCQSLTRTVCAGGCARCKGPLPTDCCHEQCAAGCTGPKHSDCLACLHFNHSGICELHCPALVTYNTDTFESMPNPEGRYTFGASCVTACPYNYLSTDVGSCTLVCPLHNQEVTAEDGTQRCEKCSKPCARVCYGLGMEHLREVRAVTSANIQEFAGCKKIFGSLAFLPESFDGDPASNTAPLQPEQLQVFETLEEITGYLYISAWPDSLPDLSVFQNLQVIRGRILHNGAYSLTLQGLGISWLGLRSLRELGSGLALIHHNTHLCFVHTVPWDQLFRNPHQALLHTANRPEDECVGEGLACHQLCARGHCWGPGPTQCVNCSQFLRGQECVEECRVLQGLPREYVNARHCLPCHPECQPQNGSVTCFGPEADQCVACAHYKDPPFCVARCPSGVKPDLSYMPIWKFPDEEGACQPCPINCTHSCVDLDDKGCPAEQRASPLTSIVSAVVGILLVVVLGVVFGILIKRRQQKIRKYTMRRLLQETELVEPLTPSGAMPNQAQMRILKETELRKVKVLGSGAFGTVYKGIWIPDGENVKIPVAIKVLRENTSPKANKEILDEAYVMAGVGSPYVSRLLGICLTSTVQLVTQLMPYGCLLDHVRENRGRLGSQDLLNWCMQIAKGMSYLEDVRLVHRDLAARNVLVKSPNHVKITDFGLARLLDIDETEYHADGGKVPIKWMALESILRRRFTHQSDVWSYGVTVWELMTFGAKPYDGIPAREIPDLLEKGERLPQPPICTIDVYMIMVKCWMIDSECRPRFRELVSEFSRMARDPQRFVVIQNEDLGPASPLDSTFYRSLLEDDDMGDLVDAEEYLVPQQGFFCPDPAPGAGGMVHHRHRSSSTRSGGGDLTLGLEPSEEEAPRSPLAPSEGAGSDVFDGDLGMGAAKGLQSLPTHDPSPLQRYSEDPTVPLPSETDGYVAPLTCSPQPEYVNQPDVRPQPPSPREGPLPAARPAGATLERAKTLSPGKNGVVKDVFAFGGAVENPEYLTPQGGAAPQPHPPPAFSPAFDNLYYWDQDPPERGAPPSTFKGTPTAENPEYLGLDVPV</a:t>
            </a:r>
            <a:r>
              <a:rPr lang="en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0"/>
          <p:cNvSpPr/>
          <p:nvPr/>
        </p:nvSpPr>
        <p:spPr>
          <a:xfrm>
            <a:off x="4781601" y="4866500"/>
            <a:ext cx="4362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https://www.ncbi.nlm.nih.gov/nuccore/M11730.1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372" name="Google Shape;372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143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There are also instances where a mutation within an exon region of the HER2 gene can increase the activity of the HER2 protein.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2"/>
          <p:cNvSpPr txBox="1">
            <a:spLocks noGrp="1"/>
          </p:cNvSpPr>
          <p:nvPr>
            <p:ph type="title"/>
          </p:nvPr>
        </p:nvSpPr>
        <p:spPr>
          <a:xfrm>
            <a:off x="342900" y="154475"/>
            <a:ext cx="77508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Calibri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HER2 – </a:t>
            </a: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the nucleotides of the exons</a:t>
            </a: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3020" b="1" i="1">
                <a:latin typeface="Calibri"/>
                <a:ea typeface="Calibri"/>
                <a:cs typeface="Calibri"/>
                <a:sym typeface="Calibri"/>
              </a:rPr>
              <a:t>(Val Allele)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2"/>
          <p:cNvSpPr/>
          <p:nvPr/>
        </p:nvSpPr>
        <p:spPr>
          <a:xfrm>
            <a:off x="128588" y="962393"/>
            <a:ext cx="8638800" cy="4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aattctcgagctcgtcgaccggtcgacgagctcgagggtcgacgagctcgagggcgcgcgcccggcccccacccctcgcagcaccccgcgccccgcgccctcccagccgggtccagccggagccatggggccggagccgcagtgagcaccatggagctggcggccttgtgccgctgggggctcctcctcgccctcttgccccccggagccgcgagcacccaagtgtgcaccggcacagacatgaagctgcggctccctgccagtcccgagacccacctggacatgctccgccacctctaccagggctgccaggtggtgcagggaaacctggaactcacctacctgcccaccaatgccagcctgtccttcctgcaggatatccaggaggtgcagggctacgtgctcatcgctcacaaccaagtgaggcaggtcccactgcagaggctgcggattgtgcgaggcacccagctctttgaggacaactatgccctggccgtgctagacaatggagacccgctgaacaataccacccctgtcacaggggcctccccaggaggcctgcgggagctgcagcttcgaagcctcacagagatcttgaaaggaggggtcttgatccagcggaacccccagctctgctaccaggacacgattttgtggaaggacatcttccacaagaacaaccagctggctctcacactgatagacaccaaccgctctcgggcctgccacccctgttctccgatgtgtaagggctcccgctgctggggagagagttctgaggattgtcagagcctgacgcgcactgtctgtgccggtggctgtgcccgctgcaaggggccactgcccactgactgctgccatgagcagtgtgctgccggctgcacgggccccaagcactctgactgcctggcctgcctccacttcaaccacagtggcatctgtgagctgcactgcccagccctggtcacctacaacacagacacgtttgagtccatgcccaatcccgagggccggtatacattcggcgccagctgtgtgactgcctgtccctacaactacctttctacggacgtgggatcctgcaccctcgtctgccccctgcacaaccaagaggtgacagcagaggatggaacacagcggtgtgagaagtgcagcaagccctgtgcccgagtgtgctatggtctgggcatggagcacttgcgagaggtgagggcagttaccagtgccaatatccaggagtttgctggctgcaagaagatctttgggagcctggcatttctgccggagagctttgatggggacccagcctccaacactgccccgctccagccagagcagctccaagtgtttgagactctggaagagatcacaggttacctatacatctcagcatggccggacagcctgcctgacctcagcgtcttccagaacctgcaagtaatccggggacgaattctgcacaatggcgcctactcgctgaccctgcaagggctgggcatcagctggctggggctgcgctcactgagggaactgggcagtggactggccctcatccaccataacacccacctctgcttcgtgcacacggtgccctgggaccagctctttcggaacccgcaccaagctctgctccacactgccaaccggccagaggacgagtgtgtgggcgagggcctggcctgccaccagctgtgcgcccgagggcactgctggggtccagggcccacccagtgtgtcaactgcagccagttccttcggggccaggagtgcgtggaggaatgccgagtactgcaggggctccccagggagtatgtgaatgccaggcactgtttgccgtgccaccctgagtgtcagccccagaatggctcagtgacctgttttggaccggaggctgaccagtgtgtggcctgtgcccactataaggaccctcccttctgcgtggcccgctgccccagcggtgtgaaacctgacctctcctacatgcccatctggaagtttccagatgaggagggcgcatgccagccttgccccatcaactgcacccactcctgtgtggacctggatgacaagggctgccccgccgagcagagagccagccctctgacgtccatc</a:t>
            </a:r>
            <a:r>
              <a:rPr lang="en" sz="800" b="1" i="0" u="none" strike="noStrike" cap="none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8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tctctgcggtggttggcattctgctggtcgtggtcttgggggtggtctttgggatcctcatcaagcgacggcagcagaagatccggaagtacacgatgcggagactgctgcaggaaacggagctggtggagccgctgacacctagcggagcgatgcccaaccaggcgcagatgcggatcctgaaagagacggagctgaggaaggtgaaggtgcttggatctggcgcttttggcacagtctacaagggcatctggatccctgatggggagaatgtgaaaattccagtggccatcaaagtgttgagggaaaacacatcccccaaagccaacaaagaaatcttagacgaagcatacgtgatggctggtgtgggctccccatatgtctcccgccttctgggcatctgcctgacatccacggtgcagctggtgacacagcttatgccctatggctgcctcttagaccatgtccgggaaaaccgcggacgcctgggctcccaggacctgctgaactggtgtatgcagattgccaaggggatgagctacctggaggatgtgcggctcgtacacagggacttggccgctcggaacgtgctggtcaagagtcccaaccatgtcaaaattacagacttcgggctggctcggctgctggacattgacgagacagagtaccatgcagatgggggcaaggtgcccatcaagtggatggcgctggagtccattctccgccggcggttcacccaccagagtgatgtgtggagttatggtgtgactgtgtgggagctgatgacttttggggccaaaccttacgatgggatcccagcccgggagatccctgacctgctggaaaagggggagcggctgccccagccccccatctgcaccattgatgtctacatgatcatggtcaaatgttggatgattgactctgaatgtcggccaagattccgggagttggtgtctgaattctcccgcatggccagggacccccagcgctttgtggtcatccagaatgaggacttgggcccagccagtcccttggacagcaccttctaccgctcactgctggaggacgatgacatgggggacctggtggatgctgaggagtatctggtaccccagcagggcttcttctgtccagaccctgccccgggcgctgggggcatggtccaccacaggcaccgcagctcatctaccaggagtggcggtggggacctgacactagggctggagccctctgaagaggaggcccccaggtctccactggcaccctccgaaggggctggctccgatgtatttgatggtgacctgggaatgggggcagccaaggggctgcaaagcctccccacacatgaccccagccctctacagcggtacagtgaggaccccacagtacccctgccctctgagactgatggctacgttgcccccctgacctgcagcccccagcctgaatatgtgaaccagccagatgttcggccccagcccccttcgccccgagagggccctctgcctgctgcccgacctgctggtgccactctggaaagggccaagactctctccccagggaagaatggggtcgtcaaagacgtttttgcctttgggggtgccgtggagaaccccgagtacttgacaccccagggaggagctgcccctcagccccaccctcctcctgccttcagcccagccttcgacaacctctattactgggaccaggacccaccagagcggggggctccacccagcaccttcaaagggacacctacggcagagaacccagagtacctgggtctggacgtgccagtgtgaaccagaaggccaagtccgcagaagccctgatgtgtcctcagggagcagggaaggcctgacttctgctggcatcaagaggtgggagggccctccgaccacttccaggggaacctgccatgccaggaacctgtcctaaggaaccttccttcctgcttgagttcccagatggctggaaggggtccagcctcgttggaagaggaacagcactggggagtctttgtggattctgaggccctgcccaatgagactctagggtccagtggatgccacagcccagcttggccctttccttccagatcctgggtactgaaagccttagggaagctggcctgagaggggaagcggccctaagggagtgtctaagaacaaaagcgacccattcagagactgtccctgaaacctagtactgccccccatgaggaaggaacagcaatggtgtcagtatccaggctttgtacagagtgcttttctgtttagtttttactttttttgttttgtttttttaaagacgaaataaagacccaggggagaatgggtgttgtatggggaggcaagtgtggggggtccttctccacacccactttgtccatttgcaaatatattttggaaaac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0" i="0" u="none" strike="noStrike" cap="none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379" name="Google Shape;379;p32"/>
          <p:cNvSpPr/>
          <p:nvPr/>
        </p:nvSpPr>
        <p:spPr>
          <a:xfrm>
            <a:off x="5143501" y="4866500"/>
            <a:ext cx="400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https://www.ncbi.nlm.nih.gov/nuccore/M11730.1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32"/>
          <p:cNvSpPr/>
          <p:nvPr/>
        </p:nvSpPr>
        <p:spPr>
          <a:xfrm>
            <a:off x="6704141" y="2571750"/>
            <a:ext cx="207300" cy="276900"/>
          </a:xfrm>
          <a:prstGeom prst="ellipse">
            <a:avLst/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3"/>
          <p:cNvSpPr/>
          <p:nvPr/>
        </p:nvSpPr>
        <p:spPr>
          <a:xfrm>
            <a:off x="128588" y="962393"/>
            <a:ext cx="8638800" cy="4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aattctcgagctcgtcgaccggtcgacgagctcgagggtcgacgagctcgagggcgcgcgcccggcccccacccctcgcagcaccccgcgccccgcgccctcccagccgggtccagccggagccatggggccggagccgcagtgagcaccatggagctggcggccttgtgccgctgggggctcctcctcgccctcttgccccccggagccgcgagcacccaagtgtgcaccggcacagacatgaagctgcggctccctgccagtcccgagacccacctggacatgctccgccacctctaccagggctgccaggtggtgcagggaaacctggaactcacctacctgcccaccaatgccagcctgtccttcctgcaggatatccaggaggtgcagggctacgtgctcatcgctcacaaccaagtgaggcaggtcccactgcagaggctgcggattgtgcgaggcacccagctctttgaggacaactatgccctggccgtgctagacaatggagacccgctgaacaataccacccctgtcacaggggcctccccaggaggcctgcgggagctgcagcttcgaagcctcacagagatcttgaaaggaggggtcttgatccagcggaacccccagctctgctaccaggacacgattttgtggaaggacatcttccacaagaacaaccagctggctctcacactgatagacaccaaccgctctcgggcctgccacccctgttctccgatgtgtaagggctcccgctgctggggagagagttctgaggattgtcagagcctgacgcgcactgtctgtgccggtggctgtgcccgctgcaaggggccactgcccactgactgctgccatgagcagtgtgctgccggctgcacgggccccaagcactctgactgcctggcctgcctccacttcaaccacagtggcatctgtgagctgcactgcccagccctggtcacctacaacacagacacgtttgagtccatgcccaatcccgagggccggtatacattcggcgccagctgtgtgactgcctgtccctacaactacctttctacggacgtgggatcctgcaccctcgtctgccccctgcacaaccaagaggtgacagcagaggatggaacacagcggtgtgagaagtgcagcaagccctgtgcccgagtgtgctatggtctgggcatggagcacttgcgagaggtgagggcagttaccagtgccaatatccaggagtttgctggctgcaagaagatctttgggagcctggcatttctgccggagagctttgatggggacccagcctccaacactgccccgctccagccagagcagctccaagtgtttgagactctggaagagatcacaggttacctatacatctcagcatggccggacagcctgcctgacctcagcgtcttccagaacctgcaagtaatccggggacgaattctgcacaatggcgcctactcgctgaccctgcaagggctgggcatcagctggctggggctgcgctcactgagggaactgggcagtggactggccctcatccaccataacacccacctctgcttcgtgcacacggtgccctgggaccagctctttcggaacccgcaccaagctctgctccacactgccaaccggccagaggacgagtgtgtgggcgagggcctggcctgccaccagctgtgcgcccgagggcactgctggggtccagggcccacccagtgtgtcaactgcagccagttccttcggggccaggagtgcgtggaggaatgccgagtactgcaggggctccccagggagtatgtgaatgccaggcactgtttgccgtgccaccctgagtgtcagccccagaatggctcagtgacctgttttggaccggaggctgaccagtgtgtggcctgtgcccactataaggaccctcccttctgcgtggcccgctgccccagcggtgtgaaacctgacctctcctacatgcccatctggaagtttccagatgaggagggcgcatgccagccttgccccatcaactgcacccactcctgtgtggacctggatgacaagggctgccccgccgagcagagagccagccctctgacgtccatc</a:t>
            </a:r>
            <a:r>
              <a:rPr lang="en" sz="8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a</a:t>
            </a:r>
            <a:r>
              <a:rPr lang="en" sz="8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tctctgcggtggttggcattctgctggtcgtggtcttgggggtggtctttgggatcctcatcaagcgacggcagcagaagatccggaagtacacgatgcggagactgctgcaggaaacggagctggtggagccgctgacacctagcggagcgatgcccaaccaggcgcagatgcggatcctgaaagagacggagctgaggaaggtgaaggtgcttggatctggcgcttttggcacagtctacaagggcatctggatccctgatggggagaatgtgaaaattccagtggccatcaaagtgttgagggaaaacacatcccccaaagccaacaaagaaatcttagacgaagcatacgtgatggctggtgtgggctccccatatgtctcccgccttctgggcatctgcctgacatccacggtgcagctggtgacacagcttatgccctatggctgcctcttagaccatgtccgggaaaaccgcggacgcctgggctcccaggacctgctgaactggtgtatgcagattgccaaggggatgagctacctggaggatgtgcggctcgtacacagggacttggccgctcggaacgtgctggtcaagagtcccaaccatgtcaaaattacagacttcgggctggctcggctgctggacattgacgagacagagtaccatgcagatgggggcaaggtgcccatcaagtggatggcgctggagtccattctccgccggcggttcacccaccagagtgatgtgtggagttatggtgtgactgtgtgggagctgatgacttttggggccaaaccttacgatgggatcccagcccgggagatccctgacctgctggaaaagggggagcggctgccccagccccccatctgcaccattgatgtctacatgatcatggtcaaatgttggatgattgactctgaatgtcggccaagattccgggagttggtgtctgaattctcccgcatggccagggacccccagcgctttgtggtcatccagaatgaggacttgggcccagccagtcccttggacagcaccttctaccgctcactgctggaggacgatgacatgggggacctggtggatgctgaggagtatctggtaccccagcagggcttcttctgtccagaccctgccccgggcgctgggggcatggtccaccacaggcaccgcagctcatctaccaggagtggcggtggggacctgacactagggctggagccctctgaagaggaggcccccaggtctccactggcaccctccgaaggggctggctccgatgtatttgatggtgacctgggaatgggggcagccaaggggctgcaaagcctccccacacatgaccccagccctctacagcggtacagtgaggaccccacagtacccctgccctctgagactgatggctacgttgcccccctgacctgcagcccccagcctgaatatgtgaaccagccagatgttcggccccagcccccttcgccccgagagggccctctgcctgctgcccgacctgctggtgccactctggaaagggccaagactctctccccagggaagaatggggtcgtcaaagacgtttttgcctttgggggtgccgtggagaaccccgagtacttgacaccccagggaggagctgcccctcagccccaccctcctcctgccttcagcccagccttcgacaacctctattactgggaccaggacccaccagagcggggggctccacccagcaccttcaaagggacacctacggcagagaacccagagtacctgggtctggacgtgccagtgtgaaccagaaggccaagtccgcagaagccctgatgtgtcctcagggagcagggaaggcctgacttctgctggcatcaagaggtgggagggccctccgaccacttccaggggaacctgccatgccaggaacctgtcctaaggaaccttccttcctgcttgagttcccagatggctggaaggggtccagcctcgttggaagaggaacagcactggggagtctttgtggattctgaggccctgcccaatgagactctagggtccagtggatgccacagcccagcttggccctttccttccagatcctgggtactgaaagccttagggaagctggcctgagaggggaagcggccctaagggagtgtctaagaacaaaagcgacccattcagagactgtccctgaaacctagtactgccccccatgaggaaggaacagcaatggtgtcagtatccaggctttgtacagagtgcttttctgtttagtttttactttttttgttttgtttttttaaagacgaaataaagacccaggggagaatgggtgttgtatggggaggcaagtgtggggggtccttctccacacccactttgtccatttgcaaatatattttggaaaac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0" i="0" u="none" strike="noStrike" cap="none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386" name="Google Shape;386;p33"/>
          <p:cNvSpPr/>
          <p:nvPr/>
        </p:nvSpPr>
        <p:spPr>
          <a:xfrm>
            <a:off x="6704142" y="2571750"/>
            <a:ext cx="207300" cy="2769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3"/>
          <p:cNvSpPr txBox="1">
            <a:spLocks noGrp="1"/>
          </p:cNvSpPr>
          <p:nvPr>
            <p:ph type="title"/>
          </p:nvPr>
        </p:nvSpPr>
        <p:spPr>
          <a:xfrm>
            <a:off x="342900" y="154475"/>
            <a:ext cx="77508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Calibri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HER2 – </a:t>
            </a: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the nucleotides of the exons</a:t>
            </a: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3020" b="1" i="1">
                <a:latin typeface="Calibri"/>
                <a:ea typeface="Calibri"/>
                <a:cs typeface="Calibri"/>
                <a:sym typeface="Calibri"/>
              </a:rPr>
              <a:t>(Ile Allele)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3"/>
          <p:cNvSpPr/>
          <p:nvPr/>
        </p:nvSpPr>
        <p:spPr>
          <a:xfrm>
            <a:off x="5143501" y="4866500"/>
            <a:ext cx="400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https://www.ncbi.nlm.nih.gov/nuccore/M11730.1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4"/>
          <p:cNvSpPr txBox="1">
            <a:spLocks noGrp="1"/>
          </p:cNvSpPr>
          <p:nvPr>
            <p:ph type="title"/>
          </p:nvPr>
        </p:nvSpPr>
        <p:spPr>
          <a:xfrm>
            <a:off x="-973125" y="143509"/>
            <a:ext cx="61722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HER2 Val vs Ile Alleles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8498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Changing a single nucleotide from G→A at position 1963 changes a codon from GTC→ATC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This changes the amino acid at position 655 from Valine to Isoleucine.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p3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9329" y="1106893"/>
            <a:ext cx="1860234" cy="146485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4"/>
          <p:cNvSpPr txBox="1"/>
          <p:nvPr/>
        </p:nvSpPr>
        <p:spPr>
          <a:xfrm>
            <a:off x="7830978" y="2277488"/>
            <a:ext cx="6516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Valine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Google Shape;397;p3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0750" y="2797486"/>
            <a:ext cx="1768975" cy="1797136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4"/>
          <p:cNvSpPr txBox="1"/>
          <p:nvPr/>
        </p:nvSpPr>
        <p:spPr>
          <a:xfrm>
            <a:off x="7728825" y="4167375"/>
            <a:ext cx="957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Isoleucine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34"/>
          <p:cNvSpPr/>
          <p:nvPr/>
        </p:nvSpPr>
        <p:spPr>
          <a:xfrm>
            <a:off x="6704850" y="2711425"/>
            <a:ext cx="748800" cy="7035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4327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342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What difference does 1 nucleotide make?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35"/>
          <p:cNvSpPr txBox="1">
            <a:spLocks noGrp="1"/>
          </p:cNvSpPr>
          <p:nvPr>
            <p:ph type="title"/>
          </p:nvPr>
        </p:nvSpPr>
        <p:spPr>
          <a:xfrm>
            <a:off x="-973125" y="143509"/>
            <a:ext cx="61722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HER2 Val vs Ile Alleles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6"/>
          <p:cNvSpPr txBox="1">
            <a:spLocks noGrp="1"/>
          </p:cNvSpPr>
          <p:nvPr>
            <p:ph type="body" idx="1"/>
          </p:nvPr>
        </p:nvSpPr>
        <p:spPr>
          <a:xfrm>
            <a:off x="457200" y="1049050"/>
            <a:ext cx="8432700" cy="35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Cis-women who had at least 1 Val allele were anywhere from 20% - 160% more likely to develop breast cancer.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" name="Google Shape;411;p3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746" y="1960505"/>
            <a:ext cx="7781925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6"/>
          <p:cNvSpPr/>
          <p:nvPr/>
        </p:nvSpPr>
        <p:spPr>
          <a:xfrm>
            <a:off x="3148489" y="4820335"/>
            <a:ext cx="5995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Xie, D., Shu, X. O., Deng, Z., Wen, W. Q., Creek, K. E., Dai, Q., ... &amp; Zheng, W. (2000). Population-based, case-control study of HER2 genetic polymorphism and breast cancer risk. </a:t>
            </a:r>
            <a:r>
              <a:rPr lang="en" sz="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Journal of the National Cancer Institute</a:t>
            </a:r>
            <a:r>
              <a:rPr lang="en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92</a:t>
            </a:r>
            <a:r>
              <a:rPr lang="en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(5), 412-417.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6"/>
          <p:cNvSpPr txBox="1">
            <a:spLocks noGrp="1"/>
          </p:cNvSpPr>
          <p:nvPr>
            <p:ph type="title"/>
          </p:nvPr>
        </p:nvSpPr>
        <p:spPr>
          <a:xfrm>
            <a:off x="-973125" y="143509"/>
            <a:ext cx="61722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HER2 Val vs Ile Alleles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36"/>
          <p:cNvSpPr/>
          <p:nvPr/>
        </p:nvSpPr>
        <p:spPr>
          <a:xfrm>
            <a:off x="493525" y="1886325"/>
            <a:ext cx="7950900" cy="273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6"/>
          <p:cNvSpPr/>
          <p:nvPr/>
        </p:nvSpPr>
        <p:spPr>
          <a:xfrm>
            <a:off x="6898200" y="3202350"/>
            <a:ext cx="482700" cy="19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6"/>
          <p:cNvSpPr/>
          <p:nvPr/>
        </p:nvSpPr>
        <p:spPr>
          <a:xfrm>
            <a:off x="6898200" y="3639900"/>
            <a:ext cx="482700" cy="19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6"/>
          <p:cNvSpPr/>
          <p:nvPr/>
        </p:nvSpPr>
        <p:spPr>
          <a:xfrm>
            <a:off x="6898200" y="4077450"/>
            <a:ext cx="482700" cy="19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Tumor Suppressor Genes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37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8520600" cy="3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Another class of genes that play a role in cancer formation are tumor suppressor genes.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Tumor Suppressor genes are typically signal for (or are directly involve in) DNA repair, or trigger apoptosis within a cancerous cell.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8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4371300" cy="3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One of the most important tumor suppressor genes is TP53.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The TP53 gene codes for a protein called P53.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P53 can either signal to repair DNA, or initiate apoptosis in a cancerous cell.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Google Shape;430;p3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0000" y="1170125"/>
            <a:ext cx="4241599" cy="318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9"/>
          <p:cNvSpPr txBox="1">
            <a:spLocks noGrp="1"/>
          </p:cNvSpPr>
          <p:nvPr>
            <p:ph type="body" idx="1"/>
          </p:nvPr>
        </p:nvSpPr>
        <p:spPr>
          <a:xfrm>
            <a:off x="123669" y="1200151"/>
            <a:ext cx="39798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</a:pPr>
            <a:endParaRPr/>
          </a:p>
          <a:p>
            <a:pPr marL="25400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The coding strand is shown, right (with the introns spliced out).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9"/>
          <p:cNvSpPr/>
          <p:nvPr/>
        </p:nvSpPr>
        <p:spPr>
          <a:xfrm>
            <a:off x="4103558" y="1097852"/>
            <a:ext cx="4898700" cy="3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atggaggagccgcagtcagatcctagcgtcgagccccctctgagtcaggaaacattttcagacctatggaaactacttcctgaaaacaacgttctgtcccccttgccgtcccaagcaatggatgatttgatgctgtccccggacgatattgaacaatggttcactgaagacccaggtccagatgaagctcccagaatgccagaggctgctccccgcgtggcccctgcaccagcagctcctacaccggcggcccctgcaccagccccctcctggcccctgtcatcttctgtcccttcccagaaaacctaccagggcagctacggtttccgtctgggcttcttgcattctgggacagccaagtctgtgacttgcacgtactcccctgccctcaacaagatgttttgccaactggccaagacctgccctgtgcagctgtgggttgattccacacccccgcccggcacccgcgtccgcgccatggccatctacaagcagtcacagcacatgacggaggttgtgaggcgctgcccccaccatgagcgctgctcagatagcgatggtctggcccctcctcagcatcttatccgagtggaaggaaatttgcgtgtggagtatttggatgacagaaacacttttcgacatagtgtggtggtgccctatgagccgcctgaggttggctctgactgtaccaccatccactacaactacatgtgtaacagttcctgcatgggcggcatgaaccggaggcccatcctcaccatcatcacactggaagactccagtggtaatctactgggacggaacagctttgaggtgcgtgtttgtgcctgtcctgggagagaccggcgcacagaggaagagaatctccgcaagaaaggggagcctcaccacgagctgcccccagggagcactaagcgagcactgcccaacaacaccagctcctctccccagccaaagaagaaaccactggatggagaatatttcacccttcagatccgtgggcgtgagcgcttcgagatgttccgagagctgaatgaggccttggaactcaaggatgcccaggctgggaaggagccaggggggagcagggctcactccagccacctgaagtccaaaaagggtcagtctacctcccgccataaaaaactcatgttcaagacagaagggcctgactcagactga </a:t>
            </a:r>
            <a:endParaRPr sz="1100" b="0" i="0" u="none" strike="noStrike" cap="none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437" name="Google Shape;437;p39"/>
          <p:cNvSpPr/>
          <p:nvPr/>
        </p:nvSpPr>
        <p:spPr>
          <a:xfrm>
            <a:off x="5275101" y="4866500"/>
            <a:ext cx="3868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https://www.ncbi.nlm.nih.gov/nuccore/U94788.1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0"/>
          <p:cNvSpPr/>
          <p:nvPr/>
        </p:nvSpPr>
        <p:spPr>
          <a:xfrm>
            <a:off x="5275101" y="4866500"/>
            <a:ext cx="3868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https://www.ncbi.nlm.nih.gov/nuccore/U94788.1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40"/>
          <p:cNvSpPr txBox="1"/>
          <p:nvPr/>
        </p:nvSpPr>
        <p:spPr>
          <a:xfrm>
            <a:off x="0" y="1741550"/>
            <a:ext cx="3377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nucleotides code for a chain of 393 amino acids, shown here.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40"/>
          <p:cNvSpPr/>
          <p:nvPr/>
        </p:nvSpPr>
        <p:spPr>
          <a:xfrm>
            <a:off x="4145498" y="1427001"/>
            <a:ext cx="4567800" cy="27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urier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MEEPQSDPSVEPPLSQETFSDLWKLLPENNVLSPLPSQAMDDLMLSPDDIEQWFTEDPGPDEAPRMPEAAPRVAPAPAAPTPAAPAPAPSWPLSSSVPSQKTYQGSYGFRLGFLHSGTAKSVTCTYSPALNKMFCQLAKTCPVQLWVDSTPPPGTRVRAMAIYKQSQHMTEVVRRCPHHERCSDSDGLAPPQHLIRVEGNLRVEYLDDRNTFRHSVVVPYEPPEVGSDCTTIHYNYMCNSSCMGGMNRRPILTIITLEDSSGNLLGRNSFEVRVCACPGRDRRTEEENLRKKGEPHHELPPGSTKRALPNNTSSSPQPKKKPLDGEYFTLQIRGRERFEMFRELNEALELKDAQAGKEPGGSRAHSSHLKSKKGQSTSRHKKLMFKTEGPDSD</a:t>
            </a:r>
            <a:endParaRPr sz="1800" b="0" i="0" u="none" strike="noStrike" cap="none">
              <a:solidFill>
                <a:srgbClr val="000000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1"/>
          <p:cNvSpPr txBox="1">
            <a:spLocks noGrp="1"/>
          </p:cNvSpPr>
          <p:nvPr>
            <p:ph type="body" idx="1"/>
          </p:nvPr>
        </p:nvSpPr>
        <p:spPr>
          <a:xfrm>
            <a:off x="84325" y="1167251"/>
            <a:ext cx="36657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•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Mutations to this gene have been associated with higher breast cancer rates, and with breast cancer that is harder to treat (i.e., and generally worse outcomes.)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41"/>
          <p:cNvSpPr/>
          <p:nvPr/>
        </p:nvSpPr>
        <p:spPr>
          <a:xfrm>
            <a:off x="4103558" y="1097852"/>
            <a:ext cx="4898700" cy="3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atggaggagccgcagtcagatcctagcgtcgagccccctctgagtcaggaaacattttcagacctatggaaactacttcctgaaaacaacgttctgtcccccttgccgtcccaagcaatggatgatttgatgctgtccccggacgatattgaacaatggttcactgaagacccaggtccagatgaagctcccagaatgccagaggctgctccccgcgtggcccctgcaccagcagctcctacaccggcggcccctgcaccagccccctcctggcccctgtcatcttctgtcccttcccagaaaacctaccagggcagctacggtttccgtctgggcttcttgcattctgggacagccaagtctgtgacttgcacgtactcccctgccctcaacaagatgttttgccaactggccaagacctgccctgtgcagctgtgggttgattccacacccccgcccggcacccgcgtccgcgccatggccatctacaagcagtcacagcacatgacggaggttgtgaggcgctgcccccaccatgagcgctgctcagatagcgatggtctggcccctcctcagcatcttatccgagtggaaggaaatttgcgtgtggagtatttggatgacagaaacacttttcgacatagtgtggtggtgccctatgagccgcctgaggttggctctgactgtaccaccatccactacaactacatgtgtaacagttcctgcatgggcggcatgaaccggaggcccatcctcaccatcatcacactggaagactccagtggtaatctactgggacggaacagctttgaggtgcgtgtttgtgcctgtcctgggagagacgggcgcacagaggaagagaatctccgcaagaaaggggagcctcaccacgagctgcccccagggagcactaagcgagcactgcccaacaacaccagctcctctccccagccaaagaagaaaccactggatggagaatatttcacccttcagatccgtgggcgtgagcgcttcgagatgttccgagagctgaatgaggccttggaactcaaggatgcccaggctgggaaggagccaggggggagcagggctcactccagccacctgaagtccaaaaagggtcagtctacctcccgccataaaaaactcatgttcaagacagaagggcctgactcagactga </a:t>
            </a:r>
            <a:endParaRPr sz="1100" b="0" i="0" u="none" strike="noStrike" cap="none" dirty="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453" name="Google Shape;453;p41"/>
          <p:cNvSpPr/>
          <p:nvPr/>
        </p:nvSpPr>
        <p:spPr>
          <a:xfrm>
            <a:off x="5329951" y="4866500"/>
            <a:ext cx="3813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https://www.ncbi.nlm.nih.gov/nuccore/U94788.1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41"/>
          <p:cNvSpPr/>
          <p:nvPr/>
        </p:nvSpPr>
        <p:spPr>
          <a:xfrm>
            <a:off x="0" y="4658752"/>
            <a:ext cx="46617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Andersen, T. I., Holm, R., Nesland, J. M., Heimdal, K. R., Ottestad, L., &amp; Børresen, A. L. (1993). Prognostic significance of TP53 alterations in breast carcinoma.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journal of cancer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(3), 540-548.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2"/>
          <p:cNvSpPr/>
          <p:nvPr/>
        </p:nvSpPr>
        <p:spPr>
          <a:xfrm>
            <a:off x="5329951" y="4866500"/>
            <a:ext cx="3813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https://www.ncbi.nlm.nih.gov/nuccore/U94788.1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42"/>
          <p:cNvSpPr/>
          <p:nvPr/>
        </p:nvSpPr>
        <p:spPr>
          <a:xfrm>
            <a:off x="0" y="4658752"/>
            <a:ext cx="46617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Andersen, T. I., Holm, R., Nesland, J. M., Heimdal, K. R., Ottestad, L., &amp; Børresen, A. L. (1993). Prognostic significance of TP53 alterations in breast carcinoma.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journal of cancer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(3), 540-548.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457200" y="1200151"/>
            <a:ext cx="36657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Examples of pathogenic mutations: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❏"/>
            </a:pPr>
            <a:r>
              <a:rPr lang="en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single nucleotide change from a guanine to an arginine at position 743.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❏"/>
            </a:pPr>
            <a:r>
              <a:rPr lang="en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change from guanine to arginine at position 818</a:t>
            </a:r>
            <a:endParaRPr sz="21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❏"/>
            </a:pPr>
            <a:r>
              <a:rPr lang="en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change from guanine to threonine at position 844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14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42"/>
          <p:cNvSpPr/>
          <p:nvPr/>
        </p:nvSpPr>
        <p:spPr>
          <a:xfrm>
            <a:off x="4103558" y="1097852"/>
            <a:ext cx="4898700" cy="3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atggaggagccgcagtcagatcctagcgtcgagccccctctgagtcaggaaacattttcagacctatggaaactacttcctgaaaacaacgttctgtcccccttgccgtcccaagcaatggatgatttgatgctgtccccggacgatattgaacaatggttcactgaagacccaggtccagatgaagctcccagaatgccagaggctgctccccgcgtggcccctgcaccagcagctcctacaccggcggcccctgcaccagccccctcctggcccctgtcatcttctgtcccttcccagaaaacctaccagggcagctacggtttccgtctgggcttcttgcattctgggacagccaagtctgtgacttgcacgtactcccctgccctcaacaagatgttttgccaactggccaagacctgccctgtgcagctgtgggttgattccacacccccgcccggcacccgcgtccgcgccatggccatctacaagcagtcacagcacatgacggaggttgtgaggcgctgcccccaccatgagcgctgctcagatagcgatggtctggcccctcctcagcatcttatccgagtggaaggaaatttgcgtgtggagtatttggatgacagaaacacttttcgacatagtgtggtggtgccctatgagccgcctgaggttggctctgactgtaccaccatccactacaactacatgtgtaacagttcctgcatgggcggcatgaac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gaggcccatcctcaccatcatcacactggaagactccagtggtaatctactgggacggaacagctttgaggtgc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tgtttgtgcctgtcctgggagagac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ggcgcacagaggaagagaatctccgcaagaaaggggagcctcaccacgagctgcccccagggagcactaagcgagcactgcccaacaacaccagctcctctccccagccaaagaagaaaccactggatggagaatatttcacccttcagatccgtgggcgtgagcgcttcgagatgttccgagagctgaatgaggccttggaactcaaggatgcccaggctgggaaggagccaggggggagcagggctcactccagccacctgaagtccaaaaagggtcagtctacctcccgccataaaaaactcatgttcaagacagaagggcctgactcagactga </a:t>
            </a:r>
            <a:endParaRPr sz="1100" b="0" i="0" u="none" strike="noStrike" cap="none">
              <a:solidFill>
                <a:srgbClr val="000000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3"/>
          <p:cNvSpPr/>
          <p:nvPr/>
        </p:nvSpPr>
        <p:spPr>
          <a:xfrm>
            <a:off x="5329951" y="4866500"/>
            <a:ext cx="3813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https://www.ncbi.nlm.nih.gov/nuccore/U94788.1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43"/>
          <p:cNvSpPr/>
          <p:nvPr/>
        </p:nvSpPr>
        <p:spPr>
          <a:xfrm>
            <a:off x="0" y="4658752"/>
            <a:ext cx="46617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Andersen, T. I., Holm, R., Nesland, J. M., Heimdal, K. R., Ottestad, L., &amp; Børresen, A. L. (1993). Prognostic significance of TP53 alterations in breast carcinoma.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journal of cancer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(3), 540-548.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43"/>
          <p:cNvSpPr txBox="1"/>
          <p:nvPr/>
        </p:nvSpPr>
        <p:spPr>
          <a:xfrm>
            <a:off x="457200" y="1200151"/>
            <a:ext cx="36657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Examples of pathogenic mutations:</a:t>
            </a:r>
            <a:endParaRPr/>
          </a:p>
          <a:p>
            <a:pPr marL="2540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❏"/>
            </a:pPr>
            <a:r>
              <a:rPr lang="en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single nucleotide change from a guanine to an arginine at position 743.</a:t>
            </a:r>
            <a:endParaRPr/>
          </a:p>
          <a:p>
            <a:pPr marL="2540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❏"/>
            </a:pPr>
            <a:r>
              <a:rPr lang="en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change from guanine to arginine at position 818</a:t>
            </a:r>
            <a:endParaRPr sz="21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❏"/>
            </a:pPr>
            <a:r>
              <a:rPr lang="en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change from guanine to threonine at position 844</a:t>
            </a:r>
            <a:endParaRPr/>
          </a:p>
          <a:p>
            <a:pPr marL="254000" marR="0" lvl="0" indent="-114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43"/>
          <p:cNvSpPr/>
          <p:nvPr/>
        </p:nvSpPr>
        <p:spPr>
          <a:xfrm>
            <a:off x="4103558" y="1097852"/>
            <a:ext cx="4898700" cy="3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atggaggagccgcagtcagatcctagcgtcgagccccctctgagtcaggaaacattttcagacctatggaaactacttcctgaaaacaacgttctgtcccccttgccgtcccaagcaatggatgatttgatgctgtccccggacgatattgaacaatggttcactgaagacccaggtccagatgaagctcccagaatgccagaggctgctccccgcgtggcccctgcaccagcagctcctacaccggcggcccctgcaccagccccctcctggcccctgtcatcttctgtcccttcccagaaaacctaccagggcagctacggtttccgtctgggcttcttgcattctgggacagccaagtctgtgacttgcacgtactcccctgccctcaacaagatgttttgccaactggccaagacctgccctgtgcagctgtgggttgattccacacccccgcccggcacccgcgtccgcgccatggccatctacaagcagtcacagcacatgacggaggttgtgaggcgctgcccccaccatgagcgctgctcagatagcgatggtctggcccctcctcagcatcttatccgagtggaaggaaatttgcgtgtggagtatttggatgacagaaacacttttcgacatagtgtggtggtgccctatgagccgcctgaggttggctctgactgtaccaccatccactacaactacatgtgtaacagttcctgcatgggcggcatgaac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gaggcccatcctcaccatcatcacactggaagactccagtggtaatctactgggacggaacagctttgaggtgc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tgtttgtgcctgtcctgggagagac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ggcgcacagaggaagagaatctccgcaagaaaggggagcctcaccacgagctgcccccagggagcactaagcgagcactgcccaacaacaccagctcctctccccagccaaagaagaaaccactggatggagaatatttcacccttcagatccgtgggcgtgagcgcttcgagatgttccgagagctgaatgaggccttggaactcaaggatgcccaggctgggaaggagccaggggggagcagggctcactccagccacctgaagtccaaaaagggtcagtctacctcccgccataaaaaactcatgttcaagacagaagggcctgactcagactga </a:t>
            </a:r>
            <a:endParaRPr sz="1100" b="0" i="0" u="none" strike="noStrike" cap="none">
              <a:solidFill>
                <a:srgbClr val="000000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grpSp>
        <p:nvGrpSpPr>
          <p:cNvPr id="474" name="Google Shape;474;p43"/>
          <p:cNvGrpSpPr/>
          <p:nvPr/>
        </p:nvGrpSpPr>
        <p:grpSpPr>
          <a:xfrm>
            <a:off x="7455317" y="1760678"/>
            <a:ext cx="1089300" cy="1451242"/>
            <a:chOff x="4241992" y="1837428"/>
            <a:chExt cx="1089300" cy="1451242"/>
          </a:xfrm>
        </p:grpSpPr>
        <p:sp>
          <p:nvSpPr>
            <p:cNvPr id="475" name="Google Shape;475;p43"/>
            <p:cNvSpPr/>
            <p:nvPr/>
          </p:nvSpPr>
          <p:spPr>
            <a:xfrm>
              <a:off x="4661264" y="3132670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43"/>
            <p:cNvSpPr/>
            <p:nvPr/>
          </p:nvSpPr>
          <p:spPr>
            <a:xfrm rot="10800000">
              <a:off x="4592409" y="2514758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43"/>
            <p:cNvSpPr/>
            <p:nvPr/>
          </p:nvSpPr>
          <p:spPr>
            <a:xfrm>
              <a:off x="4241992" y="1837428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cgg becomes cag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4027346" y="2095046"/>
            <a:ext cx="1089300" cy="1451153"/>
            <a:chOff x="5562971" y="1954908"/>
            <a:chExt cx="1089300" cy="1451153"/>
          </a:xfrm>
        </p:grpSpPr>
        <p:sp>
          <p:nvSpPr>
            <p:cNvPr id="479" name="Google Shape;479;p43"/>
            <p:cNvSpPr/>
            <p:nvPr/>
          </p:nvSpPr>
          <p:spPr>
            <a:xfrm>
              <a:off x="5982221" y="3250061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43"/>
            <p:cNvSpPr/>
            <p:nvPr/>
          </p:nvSpPr>
          <p:spPr>
            <a:xfrm rot="10800000">
              <a:off x="5913363" y="2632188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43"/>
            <p:cNvSpPr/>
            <p:nvPr/>
          </p:nvSpPr>
          <p:spPr>
            <a:xfrm>
              <a:off x="5562971" y="1954908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cgt becomes cat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2" name="Google Shape;482;p43"/>
          <p:cNvGrpSpPr/>
          <p:nvPr/>
        </p:nvGrpSpPr>
        <p:grpSpPr>
          <a:xfrm>
            <a:off x="6183514" y="2103572"/>
            <a:ext cx="1089300" cy="1434126"/>
            <a:chOff x="7587289" y="1971935"/>
            <a:chExt cx="1089300" cy="1434126"/>
          </a:xfrm>
        </p:grpSpPr>
        <p:sp>
          <p:nvSpPr>
            <p:cNvPr id="483" name="Google Shape;483;p43"/>
            <p:cNvSpPr/>
            <p:nvPr/>
          </p:nvSpPr>
          <p:spPr>
            <a:xfrm>
              <a:off x="8009671" y="3250061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43"/>
            <p:cNvSpPr/>
            <p:nvPr/>
          </p:nvSpPr>
          <p:spPr>
            <a:xfrm rot="10800000">
              <a:off x="7937706" y="2631864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43"/>
            <p:cNvSpPr/>
            <p:nvPr/>
          </p:nvSpPr>
          <p:spPr>
            <a:xfrm>
              <a:off x="7587289" y="1971935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cgg becomes ctg</a:t>
              </a:r>
              <a:endParaRPr sz="14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endParaRP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4"/>
          <p:cNvSpPr/>
          <p:nvPr/>
        </p:nvSpPr>
        <p:spPr>
          <a:xfrm>
            <a:off x="5329951" y="4866500"/>
            <a:ext cx="3813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https://www.ncbi.nlm.nih.gov/nuccore/U94788.1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44"/>
          <p:cNvSpPr/>
          <p:nvPr/>
        </p:nvSpPr>
        <p:spPr>
          <a:xfrm>
            <a:off x="0" y="4658752"/>
            <a:ext cx="46617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Andersen, T. I., Holm, R., Nesland, J. M., Heimdal, K. R., Ottestad, L., &amp; Børresen, A. L. (1993). Prognostic significance of TP53 alterations in breast carcinoma.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journal of cancer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(3), 540-548.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4"/>
          <p:cNvSpPr/>
          <p:nvPr/>
        </p:nvSpPr>
        <p:spPr>
          <a:xfrm>
            <a:off x="4103558" y="1097852"/>
            <a:ext cx="4898700" cy="3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atggaggagccgcagtcagatcctagcgtcgagccccctctgagtcaggaaacattttcagacctatggaaactacttcctgaaaacaacgttctgtcccccttgccgtcccaagcaatggatgatttgatgctgtccccggacgatattgaacaatggttcactgaagacccaggtccagatgaagctcccagaatgccagaggctgctccccgcgtggcccctgcaccagcagctcctacaccggcggcccctgcaccagccccctcctggcccctgtcatcttctgtcccttcccagaaaacctaccagggcagctacggtttccgtctgggcttcttgcattctgggacagccaagtctgtgacttgcacgtactcccctgccctcaacaagatgttttgccaactggccaagacctgccctgtgcagctgtgggttgattccacacccccgcccggcacccgcgtccgcgccatggccatctacaagcagtcacagcacatgacggaggttgtgaggcgctgcccccaccatgagcgctgctcagatagcgatggtctggcccctcctcagcatcttatccgagtggaaggaaatttgcgtgtggagtatttggatgacagaaacacttttcgacatagtgtggtggtgccctatgagccgcctgaggttggctctgactgtaccaccatccactacaactacatgtgtaacagttcctgcatgggcggcatgaac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gaggcccatcctcaccatcatcacactggaagactccagtggtaatctactgggacggaacagctttgaggtgc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tgtttgtgcctgtcctgggagagac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ggcgcacagaggaagagaatctccgcaagaaaggggagcctcaccacgagctgcccccagggagcactaagcgagcactgcccaacaacaccagctcctctccccagccaaagaagaaaccactggatggagaatatttcacccttcagatccgtgggcgtgagcgcttcgagatgttccgagagctgaatgaggccttggaactcaaggatgcccaggctgggaaggagccaggggggagcagggctcactccagccacctgaagtccaaaaagggtcagtctacctcccgccataaaaaactcatgttcaagacagaagggcctgactcagactga </a:t>
            </a:r>
            <a:endParaRPr sz="1100" b="0" i="0" u="none" strike="noStrike" cap="none">
              <a:solidFill>
                <a:srgbClr val="000000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grpSp>
        <p:nvGrpSpPr>
          <p:cNvPr id="494" name="Google Shape;494;p44"/>
          <p:cNvGrpSpPr/>
          <p:nvPr/>
        </p:nvGrpSpPr>
        <p:grpSpPr>
          <a:xfrm>
            <a:off x="7455317" y="1760678"/>
            <a:ext cx="1089300" cy="1451242"/>
            <a:chOff x="4241992" y="1837428"/>
            <a:chExt cx="1089300" cy="1451242"/>
          </a:xfrm>
        </p:grpSpPr>
        <p:sp>
          <p:nvSpPr>
            <p:cNvPr id="495" name="Google Shape;495;p44"/>
            <p:cNvSpPr/>
            <p:nvPr/>
          </p:nvSpPr>
          <p:spPr>
            <a:xfrm>
              <a:off x="4661264" y="3132670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44"/>
            <p:cNvSpPr/>
            <p:nvPr/>
          </p:nvSpPr>
          <p:spPr>
            <a:xfrm rot="10800000">
              <a:off x="4592409" y="2514758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44"/>
            <p:cNvSpPr/>
            <p:nvPr/>
          </p:nvSpPr>
          <p:spPr>
            <a:xfrm>
              <a:off x="4241992" y="1837428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cgg becomes cag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8" name="Google Shape;498;p44"/>
          <p:cNvGrpSpPr/>
          <p:nvPr/>
        </p:nvGrpSpPr>
        <p:grpSpPr>
          <a:xfrm>
            <a:off x="4027346" y="2095046"/>
            <a:ext cx="1089300" cy="1451153"/>
            <a:chOff x="5562971" y="1954908"/>
            <a:chExt cx="1089300" cy="1451153"/>
          </a:xfrm>
        </p:grpSpPr>
        <p:sp>
          <p:nvSpPr>
            <p:cNvPr id="499" name="Google Shape;499;p44"/>
            <p:cNvSpPr/>
            <p:nvPr/>
          </p:nvSpPr>
          <p:spPr>
            <a:xfrm>
              <a:off x="5982221" y="3250061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44"/>
            <p:cNvSpPr/>
            <p:nvPr/>
          </p:nvSpPr>
          <p:spPr>
            <a:xfrm rot="10800000">
              <a:off x="5913363" y="2632188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44"/>
            <p:cNvSpPr/>
            <p:nvPr/>
          </p:nvSpPr>
          <p:spPr>
            <a:xfrm>
              <a:off x="5562971" y="1954908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cgt becomes cat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2" name="Google Shape;502;p44"/>
          <p:cNvGrpSpPr/>
          <p:nvPr/>
        </p:nvGrpSpPr>
        <p:grpSpPr>
          <a:xfrm>
            <a:off x="6183514" y="2103572"/>
            <a:ext cx="1089300" cy="1434126"/>
            <a:chOff x="7587289" y="1971935"/>
            <a:chExt cx="1089300" cy="1434126"/>
          </a:xfrm>
        </p:grpSpPr>
        <p:sp>
          <p:nvSpPr>
            <p:cNvPr id="503" name="Google Shape;503;p44"/>
            <p:cNvSpPr/>
            <p:nvPr/>
          </p:nvSpPr>
          <p:spPr>
            <a:xfrm>
              <a:off x="8009671" y="3250061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44"/>
            <p:cNvSpPr/>
            <p:nvPr/>
          </p:nvSpPr>
          <p:spPr>
            <a:xfrm rot="10800000">
              <a:off x="7937706" y="2631864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44"/>
            <p:cNvSpPr/>
            <p:nvPr/>
          </p:nvSpPr>
          <p:spPr>
            <a:xfrm>
              <a:off x="7587289" y="1971935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cgg becomes ctg</a:t>
              </a:r>
              <a:endParaRPr sz="14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endParaRPr>
            </a:p>
          </p:txBody>
        </p:sp>
      </p:grpSp>
      <p:sp>
        <p:nvSpPr>
          <p:cNvPr id="506" name="Google Shape;506;p44"/>
          <p:cNvSpPr txBox="1"/>
          <p:nvPr/>
        </p:nvSpPr>
        <p:spPr>
          <a:xfrm>
            <a:off x="163500" y="1200150"/>
            <a:ext cx="38139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Each is a simple single nucleotide substitution missense mutation.</a:t>
            </a:r>
            <a:br>
              <a:rPr lang="en"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1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 each case, a different amino acid is coded for.</a:t>
            </a:r>
            <a:endParaRPr sz="21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Each would change the shape, and ultimately the effectiveness of the protein.</a:t>
            </a:r>
            <a:endParaRPr sz="21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5"/>
          <p:cNvSpPr/>
          <p:nvPr/>
        </p:nvSpPr>
        <p:spPr>
          <a:xfrm>
            <a:off x="5329951" y="4866500"/>
            <a:ext cx="3813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https://www.ncbi.nlm.nih.gov/nuccore/U94788.1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45"/>
          <p:cNvSpPr/>
          <p:nvPr/>
        </p:nvSpPr>
        <p:spPr>
          <a:xfrm>
            <a:off x="0" y="4658752"/>
            <a:ext cx="46617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Andersen, T. I., Holm, R., Nesland, J. M., Heimdal, K. R., Ottestad, L., &amp; Børresen, A. L. (1993). Prognostic significance of TP53 alterations in breast carcinoma.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journal of cancer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(3), 540-548.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45"/>
          <p:cNvSpPr/>
          <p:nvPr/>
        </p:nvSpPr>
        <p:spPr>
          <a:xfrm>
            <a:off x="4103558" y="1097852"/>
            <a:ext cx="4898700" cy="3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atggaggagccgcagtcagatcctagcgtcgagccccctctgagtcaggaaacattttcagacctatggaaactacttcctgaaaacaacgttctgtcccccttgccgtcccaagcaatggatgatttgatgctgtccccggacgatattgaacaatggttcactgaagacccaggtccagatgaagctcccagaatgccagaggctgctccccgcgtggcccctgcaccagcagctcctacaccggcggcccctgcaccagccccctcctggcccctgtcatcttctgtcccttcccagaaaacctaccagggcagctacggtttccgtctgggcttcttgcattctgggacagccaagtctgtgacttgcacgtactcccctgccctcaacaagatgttttgccaactggccaagacctgccctgtgcagctgtgggttgattccacacccccgcccggcacccgcgtccgcgccatggccatctacaagcagtcacagcacatgacggaggttgtgaggcgctgcccccaccatgagcgctgctcagatagcgatggtctggcccctcctcagcatcttatccgagtggaaggaaatttgcgtgtggagtatttggatgacagaaacacttttcgacatagtgtggtggtgccctatgagccgcctgaggttggctctgactgtaccaccatccactacaactacatgtgtaacagttcctgcatgggcggcatgaac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gaggcccatcctcaccatcatcacactggaagactccagtggtaatctactgggacggaacagctttgaggtgc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tgtttgtgcctgtcctgggagagac</a:t>
            </a:r>
            <a:r>
              <a:rPr lang="en" sz="11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g</a:t>
            </a:r>
            <a:r>
              <a:rPr lang="en" sz="11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ggcgcacagaggaagagaatctccgcaagaaaggggagcctcaccacgagctgcccccagggagcactaagcgagcactgcccaacaacaccagctcctctccccagccaaagaagaaaccactggatggagaatatttcacccttcagatccgtgggcgtgagcgcttcgagatgttccgagagctgaatgaggccttggaactcaaggatgcccaggctgggaaggagccaggggggagcagggctcactccagccacctgaagtccaaaaagggtcagtctacctcccgccataaaaaactcatgttcaagacagaagggcctgactcagactga </a:t>
            </a:r>
            <a:endParaRPr sz="1100" b="0" i="0" u="none" strike="noStrike" cap="none">
              <a:solidFill>
                <a:srgbClr val="000000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grpSp>
        <p:nvGrpSpPr>
          <p:cNvPr id="515" name="Google Shape;515;p45"/>
          <p:cNvGrpSpPr/>
          <p:nvPr/>
        </p:nvGrpSpPr>
        <p:grpSpPr>
          <a:xfrm>
            <a:off x="7455317" y="1760678"/>
            <a:ext cx="1089300" cy="1451242"/>
            <a:chOff x="4241992" y="1837428"/>
            <a:chExt cx="1089300" cy="1451242"/>
          </a:xfrm>
        </p:grpSpPr>
        <p:sp>
          <p:nvSpPr>
            <p:cNvPr id="516" name="Google Shape;516;p45"/>
            <p:cNvSpPr/>
            <p:nvPr/>
          </p:nvSpPr>
          <p:spPr>
            <a:xfrm>
              <a:off x="4661264" y="3132670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45"/>
            <p:cNvSpPr/>
            <p:nvPr/>
          </p:nvSpPr>
          <p:spPr>
            <a:xfrm rot="10800000">
              <a:off x="4592409" y="2514758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45"/>
            <p:cNvSpPr/>
            <p:nvPr/>
          </p:nvSpPr>
          <p:spPr>
            <a:xfrm>
              <a:off x="4241992" y="1837428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cgg becomes cag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4027346" y="2095046"/>
            <a:ext cx="1089300" cy="1451153"/>
            <a:chOff x="5562971" y="1954908"/>
            <a:chExt cx="1089300" cy="1451153"/>
          </a:xfrm>
        </p:grpSpPr>
        <p:sp>
          <p:nvSpPr>
            <p:cNvPr id="520" name="Google Shape;520;p45"/>
            <p:cNvSpPr/>
            <p:nvPr/>
          </p:nvSpPr>
          <p:spPr>
            <a:xfrm>
              <a:off x="5982221" y="3250061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45"/>
            <p:cNvSpPr/>
            <p:nvPr/>
          </p:nvSpPr>
          <p:spPr>
            <a:xfrm rot="10800000">
              <a:off x="5913363" y="2632188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45"/>
            <p:cNvSpPr/>
            <p:nvPr/>
          </p:nvSpPr>
          <p:spPr>
            <a:xfrm>
              <a:off x="5562971" y="1954908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cgt becomes cat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3" name="Google Shape;523;p45"/>
          <p:cNvGrpSpPr/>
          <p:nvPr/>
        </p:nvGrpSpPr>
        <p:grpSpPr>
          <a:xfrm>
            <a:off x="6183514" y="2103572"/>
            <a:ext cx="1089300" cy="1434126"/>
            <a:chOff x="7587289" y="1971935"/>
            <a:chExt cx="1089300" cy="1434126"/>
          </a:xfrm>
        </p:grpSpPr>
        <p:sp>
          <p:nvSpPr>
            <p:cNvPr id="524" name="Google Shape;524;p45"/>
            <p:cNvSpPr/>
            <p:nvPr/>
          </p:nvSpPr>
          <p:spPr>
            <a:xfrm>
              <a:off x="8009671" y="3250061"/>
              <a:ext cx="250800" cy="156000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45"/>
            <p:cNvSpPr/>
            <p:nvPr/>
          </p:nvSpPr>
          <p:spPr>
            <a:xfrm rot="10800000">
              <a:off x="7937706" y="2631864"/>
              <a:ext cx="388500" cy="600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45"/>
            <p:cNvSpPr/>
            <p:nvPr/>
          </p:nvSpPr>
          <p:spPr>
            <a:xfrm>
              <a:off x="7587289" y="1971935"/>
              <a:ext cx="1089300" cy="6600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cgg becomes ctg</a:t>
              </a:r>
              <a:endParaRPr sz="1400" b="0" i="0" u="none" strike="noStrike" cap="non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endParaRPr>
            </a:p>
          </p:txBody>
        </p:sp>
      </p:grpSp>
      <p:sp>
        <p:nvSpPr>
          <p:cNvPr id="527" name="Google Shape;527;p45"/>
          <p:cNvSpPr txBox="1"/>
          <p:nvPr/>
        </p:nvSpPr>
        <p:spPr>
          <a:xfrm>
            <a:off x="457200" y="1200151"/>
            <a:ext cx="36657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cgg = arginine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cag = glutamine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14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cgt = arginine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cat = histidine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14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cgg = arginine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ctg = leucine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" sz="2200" i="1">
                <a:latin typeface="Calibri"/>
                <a:ea typeface="Calibri"/>
                <a:cs typeface="Calibri"/>
                <a:sym typeface="Calibri"/>
              </a:rPr>
              <a:t>TP53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, variants are found in over 50% of </a:t>
            </a:r>
            <a:r>
              <a:rPr lang="en" sz="2200" b="1"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cancers, including breast cancer.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Show here are some of the many variants that have been identified, associated with breast cancer.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</p:txBody>
      </p:sp>
      <p:pic>
        <p:nvPicPr>
          <p:cNvPr id="534" name="Google Shape;534;p4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7926" y="171150"/>
            <a:ext cx="3943051" cy="480119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46"/>
          <p:cNvSpPr/>
          <p:nvPr/>
        </p:nvSpPr>
        <p:spPr>
          <a:xfrm>
            <a:off x="0" y="4658752"/>
            <a:ext cx="46617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Andersen, T. I., Holm, R., Nesland, J. M., Heimdal, K. R., Ottestad, L., &amp; Børresen, A. L. (1993). Prognostic significance of TP53 alterations in breast carcinoma.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journal of cancer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r>
              <a:rPr lang="en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(3), 540-548.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BRCA2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47"/>
          <p:cNvSpPr txBox="1">
            <a:spLocks noGrp="1"/>
          </p:cNvSpPr>
          <p:nvPr>
            <p:ph type="body" idx="1"/>
          </p:nvPr>
        </p:nvSpPr>
        <p:spPr>
          <a:xfrm>
            <a:off x="311700" y="1387600"/>
            <a:ext cx="4371300" cy="3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The BRCA (</a:t>
            </a:r>
            <a:r>
              <a:rPr lang="en" sz="2200" b="1" i="1">
                <a:latin typeface="Calibri"/>
                <a:ea typeface="Calibri"/>
                <a:cs typeface="Calibri"/>
                <a:sym typeface="Calibri"/>
              </a:rPr>
              <a:t>BR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east </a:t>
            </a:r>
            <a:r>
              <a:rPr lang="en" sz="2200" b="1" i="1">
                <a:latin typeface="Calibri"/>
                <a:ea typeface="Calibri"/>
                <a:cs typeface="Calibri"/>
                <a:sym typeface="Calibri"/>
              </a:rPr>
              <a:t>CA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ncer) genes are also important tumor suppressor genes.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We will look at BRCA2 specifically.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The BRCA2 gene codes for a protein that is also able to stimulate DNA repair.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3" name="Google Shape;543;p4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8650" y="1181075"/>
            <a:ext cx="4242816" cy="3182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8"/>
          <p:cNvSpPr txBox="1">
            <a:spLocks noGrp="1"/>
          </p:cNvSpPr>
          <p:nvPr>
            <p:ph type="body" idx="1"/>
          </p:nvPr>
        </p:nvSpPr>
        <p:spPr>
          <a:xfrm>
            <a:off x="457200" y="987025"/>
            <a:ext cx="3403200" cy="39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Located on Chromosomes 13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27 exons; more than 10,000 base pairs in the coding sequence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The coding sequence is shown, right</a:t>
            </a:r>
            <a:br>
              <a:rPr lang="en" sz="2000">
                <a:latin typeface="Calibri"/>
                <a:ea typeface="Calibri"/>
                <a:cs typeface="Calibri"/>
                <a:sym typeface="Calibri"/>
              </a:rPr>
            </a:b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(well… some of it)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There are more than a dozen documented mutations that the BRCA2 gene can experience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0" name="Google Shape;550;p4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7311" y="500449"/>
            <a:ext cx="4874611" cy="436502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8"/>
          <p:cNvSpPr/>
          <p:nvPr/>
        </p:nvSpPr>
        <p:spPr>
          <a:xfrm>
            <a:off x="6288314" y="4865473"/>
            <a:ext cx="28557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https://www.ncbi.nlm.nih.gov/nuccore/U43746.1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BRCA2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BRCA2: The protein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4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29205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62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"/>
              <a:t>2418 amino acids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560" name="Google Shape;560;p49"/>
          <p:cNvSpPr/>
          <p:nvPr/>
        </p:nvSpPr>
        <p:spPr>
          <a:xfrm>
            <a:off x="457200" y="1699077"/>
            <a:ext cx="8372400" cy="31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MPIGSKERPTFFEIFKTRCNKADLGPISLNWFEELSSEAPPYNSEPAEESEHKNNNYEPNLFKTPQRKPSYNQLASTPIIFKEQGLTLPLYQSPVKELDKFKLDLGRNVPNSRHKSLRTVKTKMDQADDVSCPLLNSCLSESPVVLQCTHVTPQRDKSVVCGSLFHTPKFVKGRQTPKHISESLGAEVDPDMSWSSSLATPPTLSSTVLIVRNEEASETVFPHDTTANVKSYFSNHDESLKKNDRFIASVTDSENTNQREAASHGFGKTSGNSFKVNSCKDHIGKSMPNVLEDEVYETVVDTSEEDSFSLCFSKCRTKNLQKVRTSKTRKKIFHEANADECEKSKNQVKEKYSFVSEVEPNDTDPLDSNVAHQKPFESGSDKISKEVVPSLACEWSQLTLSGLNGAQMEKIPLLHISSCDQNISEKDLLDTENKRKKDFLTSENSLPRISSLPKSEKPLNEETVVNKRDEEQHLESHTDCILAVKQAISGTSPVASSFQGIKKSIFRIRESPKETFNASFSGHMTDPNFKKETEASESGLEIHTVCSQKEDSLCPNLIDNGSWPATTTQNSVALKNAGLISTLKKKTNKFIYAIHDETFYKGKKIPKDQKSELINCSAQFEANAFEAPLTFANADSGLLHSSVKRSCSQNDSEEPTLSLTSSFGTILRKCSRNETCSNNTVISQDLDYKEAKCNKEKLQLFITPEADSLSCLQEGQCENDPKSKKVSDIKEEVLAAACHPVQHSKVEYSDTDFQSQKSLLYDHENASTLILTPTSKDVLSNLVMISRGKESYKMSDKLKGNNYESDVELTKNIPMEKNQDVCALNENYKNVELLPPEKYMRVASPSRKVQFNQNTNLRVIQKNQEETTSISKITVNPDSEELFSDNENNFVFQVANERNNLALGNTKELHETDLTCVNEPIFKNSTMVLYGDTGDKQATQVSIKKDLVYVLAEENKNSVKQHIKMTLGQDLKSDISLNIDKIPEKNNDYMNKWAGLLGPISNHSFGGSFRTASNKEIKLSEHNIKKSKMFFKDIEEQYPTSLACVEIVNTLALDNQKKLSKPQSINTVSAHLQSSVVVSDCKNSHITPQMLFSKQDFNSNHNLTPSQKAEITELSTILEESGSQFEFTQFRKPSYILQKSTFEVPENQMTILKTTSEECRDADLHVIMNAPSIGQVDSSKQFEGTVEIKRKFAGLLKNDCNKSASGYLTDENEVGFRGFYSAHGTKLNVSTEALQKAVKLFSDIENISEETSAEVHPISLSSSKCHDSVVSMFKIENHNDKTVSEKNNKCQLILQNNIEMTTGTFVEEITENYKRNTENEDNKYTAASRNSHNLEFDGSDSSKNDTVCIHKDETDLLFTDQHNICLKLSGQFMKEGNTQIKEDLSDLTFLEVAKAQEACHGNTSNKEQLTATKTEQNIKDFETSDTFFQTASGKNISVAKESFNKIVNFFDQKPEELHNFSLNSELHSDIRKNKMDILSYEETDIVKHKILKESVPVGTGNQLVTFQGQPERDEKIKEPTLLGFHTASGKKVKIAKESLDKVKNLFDEKEQGTSEITSFSHQWAKTLKYREACKDLELACETIEITAAPKCKEMQNSLNNDKNLVSIETVVPPKLLSDNLCRQTENLKTSKSIFLKVKVHENVEKETAKSPATCYTNQSPYSVIENSALAFYTSCSRKTSVSQTSLLEAKKWLREGIFDGQPERINTADYVGNYLYENNSNSTIAENDKNHLSEKQDTYLSNSSMSNSYSYHSDEVYNDSGYLSKNKLDSGIEPVLKNVEDQKNTSFSKVISNVKDANAYPQTVNEDICVEELVTSSSPCKNKNAAIKLSISNSNNFEVGPPAFRIASGKIVCVSHETIKKVKDIFTDSFSKVIKENNENKSKICQTKIMAGCYEALDDSEDILHNSLDNDECSTHSHKVFADIQSEEILQHNQNMSGLEKVSKISPCDVSLETSDICKCSIGKLHKSVSSANTCGIFSTASGKSVQVSDASLQNARQVFSEIEDSTKQVFSKVLFKSNEHSDQLTREENTAIRTPEHLISQKGFSYNVVNSSAFSGFSTASGKQVSILESSLHKVKGVLEEFDLIRTEHSLHYSPTSRQNVSKILPRVDKRNPEHCVNSEMEKTCSKEFKLSNNLNVEGGSSENNHSIKVSPYLSQFQQDKQQLVLGTKVSLVENIHVLGKEQASPKNVKMEIGKTETFSDVPVKTNIEVCSTYSKDSENYFETEAVEIAKAFMEDDELTDSKLPSHATHSLFTCPENEEMVLSNSRIGKRRGEPLILVGEPSIKRNLLNEFDRIIENQEKSLKASKSTPDGTIKDRRLFMHHVSLEPITCVPFRTTKERQEIQNPNFTAPGQEFLSKSHLYEHLTLEKSSSNLAVSGHPFYQVSATRNEKMRHLITTGRPTKVFVPPFKTKSHFHRVEQCVRNINLEENRQKQNIDGHGSDDSKNKINDNEIHQFNKNNSNQAAAVTFTKCEEEPLDLITSLQNARDIQDMRIKKKQRQRVFPQPGSLYLAKTSTLPRISLKAAVGGQVPSACSHKQLYTYGVSKHCIKINSKNAESFQFHTEDYFGKESLWTGKGIQLADGGWLIPSNDGKAGKEEFYRALCDTPGVDPKLISRIWVYNHYRWIIWKLAAMECAFPKEFANRCLSPERVLLQLKYRYDTEIDRSRRSAIKKIMERDDTAAKTLVLCVSDIISLSANISETSSNKTSSADTQKVAIIELTDGWYAVKAQLDPPLLAVLKNGRLTVGQKIILHGAELVGSPDACTPLEAPESLMLKISANSTRPARWYTKLGFFPDPRPFPLPLSSLFSDGGNVGCVDVIIQRAYPIQWMEKTSSGLYIFRNEREEEKEAAKYVEAQQKRLEALFTKIQEEFEEHEENTTKPYLPSRALTRQQVRALQDGAELYEAVKNAADPAYLEGYFSEEQLRALNNHRQMLNDKKQAQIQLEIRKAMESAEQKEQGLSRDVTTVWKLRIVSYSKKEKDSVILSIWRPSSDLYSLLTEGKRYRIYHLATSKSKSKSERANIQLAATKKTQYQQLPVSDEILFQIYQPREPLHFSKFLDPDFQPSCSEVDLIGFVVSVVKKTGLAPFVYLSDECYNLLAIKFWIDLNEDIIKPHMLIAASNLQWRPESKSGLLTLFAGDFSVFSASPKEGHFQETFNKMKNTVENIDILCNEAENKLMHILHANDPKWSTPTKDCTSGPYTAQIIPGTGNKLLMSSPNCEIYYQSPLSLCMAKRKSVSTPVSAQMTSKSCKGEKEIDDQKNCKKRRALDFLSRLPLPPPVSPICTFVSPAAQKAFQPPRSCGTKYETPIKKKELNSPQMTPFKKFNEISLLESNSIADEELALINTQALLSGSTGEKQFISVSESTRTAPTSSEDYLRLKRRCTTSLIKEQESSQASTEECEKNKQDTITTKKYI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1" name="Google Shape;561;p4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9600" y="205975"/>
            <a:ext cx="1287200" cy="128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0"/>
          <p:cNvSpPr txBox="1"/>
          <p:nvPr/>
        </p:nvSpPr>
        <p:spPr>
          <a:xfrm>
            <a:off x="329000" y="1063225"/>
            <a:ext cx="3254100" cy="3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Char char="•"/>
            </a:pPr>
            <a:r>
              <a:rPr lang="en"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999del5 mutation is a deletion of 5 nucleotides at position 999 of the gene coding sequence.</a:t>
            </a:r>
            <a:endParaRPr sz="2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1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Char char="•"/>
            </a:pPr>
            <a:r>
              <a:rPr lang="en"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When the sequence (in red) is removed, the rest of the sequence is shifted over.</a:t>
            </a:r>
            <a:endParaRPr sz="2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1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Char char="•"/>
            </a:pPr>
            <a:r>
              <a:rPr lang="en"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is referred to as a deletion frameshift mutation.</a:t>
            </a:r>
            <a:endParaRPr sz="2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50"/>
          <p:cNvSpPr/>
          <p:nvPr/>
        </p:nvSpPr>
        <p:spPr>
          <a:xfrm>
            <a:off x="3717158" y="1280954"/>
            <a:ext cx="5066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…aaattttcc</a:t>
            </a:r>
            <a:r>
              <a:rPr lang="en" sz="2400" b="1" i="0" u="none" strike="noStrike" cap="none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"/>
              </a:rPr>
              <a:t>atgaa</a:t>
            </a:r>
            <a:r>
              <a:rPr lang="en" sz="24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gcaaacgctg…</a:t>
            </a:r>
            <a:endParaRPr sz="2400" b="0" i="0" u="none" strike="noStrike" cap="none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569" name="Google Shape;569;p50"/>
          <p:cNvSpPr txBox="1"/>
          <p:nvPr/>
        </p:nvSpPr>
        <p:spPr>
          <a:xfrm>
            <a:off x="3776928" y="1017734"/>
            <a:ext cx="1217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Wildtype: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50"/>
          <p:cNvSpPr/>
          <p:nvPr/>
        </p:nvSpPr>
        <p:spPr>
          <a:xfrm>
            <a:off x="3717158" y="2568569"/>
            <a:ext cx="5066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…aaattttccgcaaacgctgatgaa…</a:t>
            </a:r>
            <a:endParaRPr sz="2400" b="0" i="0" u="none" strike="noStrike" cap="none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571" name="Google Shape;571;p50"/>
          <p:cNvSpPr txBox="1"/>
          <p:nvPr/>
        </p:nvSpPr>
        <p:spPr>
          <a:xfrm>
            <a:off x="3776928" y="2305349"/>
            <a:ext cx="1797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999del5 mutant: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2" name="Google Shape;572;p50"/>
          <p:cNvCxnSpPr/>
          <p:nvPr/>
        </p:nvCxnSpPr>
        <p:spPr>
          <a:xfrm rot="10800000">
            <a:off x="5615164" y="1363934"/>
            <a:ext cx="0" cy="1589127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</p:cxnSp>
      <p:sp>
        <p:nvSpPr>
          <p:cNvPr id="573" name="Google Shape;573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329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BRCA2: 999del5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4" name="Google Shape;574;p50"/>
          <p:cNvCxnSpPr/>
          <p:nvPr/>
        </p:nvCxnSpPr>
        <p:spPr>
          <a:xfrm rot="10800000">
            <a:off x="6531429" y="1372098"/>
            <a:ext cx="0" cy="750616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</p:cxnSp>
      <p:cxnSp>
        <p:nvCxnSpPr>
          <p:cNvPr id="575" name="Google Shape;575;p50"/>
          <p:cNvCxnSpPr/>
          <p:nvPr/>
        </p:nvCxnSpPr>
        <p:spPr>
          <a:xfrm rot="10800000">
            <a:off x="5623328" y="2114550"/>
            <a:ext cx="924429" cy="0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</p:cxnSp>
      <p:sp>
        <p:nvSpPr>
          <p:cNvPr id="576" name="Google Shape;576;p50"/>
          <p:cNvSpPr txBox="1"/>
          <p:nvPr/>
        </p:nvSpPr>
        <p:spPr>
          <a:xfrm rot="-5400000">
            <a:off x="5863857" y="-362462"/>
            <a:ext cx="622169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990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991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992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993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994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995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996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997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998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1000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1001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1002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1003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1004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1005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1006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1007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1008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1010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1011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1012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1013</a:t>
            </a:r>
            <a:endParaRPr/>
          </a:p>
        </p:txBody>
      </p:sp>
      <p:sp>
        <p:nvSpPr>
          <p:cNvPr id="577" name="Google Shape;577;p50"/>
          <p:cNvSpPr txBox="1"/>
          <p:nvPr/>
        </p:nvSpPr>
        <p:spPr>
          <a:xfrm rot="-5400000">
            <a:off x="5863856" y="975186"/>
            <a:ext cx="622169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990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991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992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993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994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995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996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997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998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1004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1005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1006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1007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1008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1010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1011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1012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1013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1014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1015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1016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1017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1018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1"/>
          <p:cNvSpPr txBox="1"/>
          <p:nvPr/>
        </p:nvSpPr>
        <p:spPr>
          <a:xfrm>
            <a:off x="329000" y="1063225"/>
            <a:ext cx="3254100" cy="3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Char char="•"/>
            </a:pPr>
            <a:r>
              <a:rPr lang="en"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figure on the top shows the BRCA2 proteins as they would be transcribed from a wildtype gene.</a:t>
            </a:r>
            <a:endParaRPr sz="2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Char char="•"/>
            </a:pPr>
            <a:r>
              <a:rPr lang="en"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999del5 mutation (bottom) is detrimental because the frameshift changes every amino acid after the deletion, completely altering the protein from that point onwards.</a:t>
            </a:r>
            <a:endParaRPr sz="2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329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BRCA2: 999del5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5" name="Google Shape;58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8875" y="953550"/>
            <a:ext cx="5615126" cy="3457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BRCA2: 999del5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52"/>
          <p:cNvSpPr txBox="1"/>
          <p:nvPr/>
        </p:nvSpPr>
        <p:spPr>
          <a:xfrm>
            <a:off x="325760" y="1063229"/>
            <a:ext cx="3797700" cy="3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999del5 mutant is mostly found in Iceland and in Scandinavian countries.</a:t>
            </a:r>
            <a:endParaRPr sz="9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01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2200" b="1" i="1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DISCUSS:</a:t>
            </a:r>
            <a:endParaRPr/>
          </a:p>
          <a:p>
            <a:pPr marL="254000" marR="0" lvl="0" indent="-2413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•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Given that gene mutations are random occurrences, what might explain the geographically-specific nature of the BRCA2 allele?</a:t>
            </a:r>
            <a:endParaRPr sz="9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3" name="Google Shape;59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67285" y="1054893"/>
            <a:ext cx="3601520" cy="3033713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52"/>
          <p:cNvSpPr/>
          <p:nvPr/>
        </p:nvSpPr>
        <p:spPr>
          <a:xfrm>
            <a:off x="4612725" y="1316150"/>
            <a:ext cx="3333300" cy="20163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BRCA2: 999del5 – some data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53"/>
          <p:cNvSpPr txBox="1"/>
          <p:nvPr/>
        </p:nvSpPr>
        <p:spPr>
          <a:xfrm>
            <a:off x="325759" y="1063228"/>
            <a:ext cx="3883200" cy="3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first study examining the 999del5 allele, 21 families with breast cancer occurrences were tested.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families were 999del5 carriers.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families were not 999del5 carriers.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(data from Thorlacius et al 1996)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53"/>
          <p:cNvSpPr/>
          <p:nvPr/>
        </p:nvSpPr>
        <p:spPr>
          <a:xfrm>
            <a:off x="0" y="4496210"/>
            <a:ext cx="44145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Thorlacius, S., Olafsdottir, G., Tryggvadottir, L., Neuhausen, S., Jonasson, J. G., Tavtigian, S. V., ... &amp; Eyfjörd, J. E. (1996). A single BRCA2 mutation in male and female breast cancer families from Iceland with varied cancer phenotypes. </a:t>
            </a:r>
            <a:r>
              <a:rPr lang="en" sz="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 genetics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(1), 117-119.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53"/>
          <p:cNvSpPr/>
          <p:nvPr/>
        </p:nvSpPr>
        <p:spPr>
          <a:xfrm>
            <a:off x="0" y="4781692"/>
            <a:ext cx="43125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Johannesdottir, G., Gudmundsson, J., Bergthorsson, J. T., Arason, A., Agnarsson, B. A., Eiriksdottir, G., ... &amp; Barkardottir, R. B. (1996). High prevalence of the 999del5 mutation in Icelandic breast and ovarian cancer patients. </a:t>
            </a:r>
            <a:r>
              <a:rPr lang="en" sz="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Cancer research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(16), 3663-3665.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4" name="Google Shape;604;p5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4958" y="841132"/>
            <a:ext cx="3311842" cy="4123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BRCA2: 999del5 – some data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4"/>
          <p:cNvSpPr txBox="1"/>
          <p:nvPr/>
        </p:nvSpPr>
        <p:spPr>
          <a:xfrm>
            <a:off x="325759" y="1063228"/>
            <a:ext cx="3883200" cy="3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2400" b="0" i="0" u="sng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Calculate:</a:t>
            </a:r>
            <a:endParaRPr sz="11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•"/>
            </a:pPr>
            <a:r>
              <a:rPr lang="en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Is the rate of breast cancer higher amongst families </a:t>
            </a:r>
            <a:r>
              <a:rPr lang="en" sz="2400" b="0" i="1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with </a:t>
            </a:r>
            <a:r>
              <a:rPr lang="en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999del5 mutation, or families </a:t>
            </a:r>
            <a:r>
              <a:rPr lang="en" sz="2400" b="0" i="1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without</a:t>
            </a:r>
            <a:r>
              <a:rPr lang="en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the 999del5 mutation?</a:t>
            </a:r>
            <a:endParaRPr sz="2400" b="0" i="1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54"/>
          <p:cNvSpPr/>
          <p:nvPr/>
        </p:nvSpPr>
        <p:spPr>
          <a:xfrm>
            <a:off x="0" y="4496210"/>
            <a:ext cx="44145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Thorlacius, S., Olafsdottir, G., Tryggvadottir, L., Neuhausen, S., Jonasson, J. G., Tavtigian, S. V., ... &amp; Eyfjörd, J. E. (1996). A single BRCA2 mutation in male and female breast cancer families from Iceland with varied cancer phenotypes. </a:t>
            </a:r>
            <a:r>
              <a:rPr lang="en" sz="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 genetics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(1), 117-119.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54"/>
          <p:cNvSpPr/>
          <p:nvPr/>
        </p:nvSpPr>
        <p:spPr>
          <a:xfrm>
            <a:off x="0" y="4781692"/>
            <a:ext cx="43125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Johannesdottir, G., Gudmundsson, J., Bergthorsson, J. T., Arason, A., Agnarsson, B. A., Eiriksdottir, G., ... &amp; Barkardottir, R. B. (1996). High prevalence of the 999del5 mutation in Icelandic breast and ovarian cancer patients. </a:t>
            </a:r>
            <a:r>
              <a:rPr lang="en" sz="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Cancer research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</a:t>
            </a: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(16), 3663-3665.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4" name="Google Shape;614;p5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4958" y="841132"/>
            <a:ext cx="3311842" cy="4123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Role of BRCA in Cis-Men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5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BRCA genes are expressed in every cell in the body, their products acting as caretakers of DNA. What about cis-men who have pathogenic variants of one or both BRCA genes? In terms of cancer: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Less than 1% of all breast cancers are in cis-men; those with BRCA variants may have 8X greater chance of having breast cancer than those without.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Higher risk of prostate cancer – about 7X higher!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One study showed that men with pathogenic BRCA variants develop 8X as many cancers as those without.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5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Throttles &amp; Brakes Analogy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56"/>
          <p:cNvSpPr txBox="1">
            <a:spLocks noGrp="1"/>
          </p:cNvSpPr>
          <p:nvPr>
            <p:ph type="body" idx="1"/>
          </p:nvPr>
        </p:nvSpPr>
        <p:spPr>
          <a:xfrm>
            <a:off x="457208" y="1063367"/>
            <a:ext cx="4038600" cy="3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Throttles: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•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Proto-oncogenes produce proteins that can initiate cell reproduction and DNA synthesis. Pathogenic variants are simply called “oncogenes”; they allow unchecked cell reproduction, thus </a:t>
            </a:r>
            <a:r>
              <a:rPr lang="en" i="1">
                <a:latin typeface="Calibri"/>
                <a:ea typeface="Calibri"/>
                <a:cs typeface="Calibri"/>
                <a:sym typeface="Calibri"/>
              </a:rPr>
              <a:t>accelerating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tumor growth.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100"/>
              <a:buFont typeface="Calibri"/>
              <a:buChar char="•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Examples of proto-oncogenes: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</a:pPr>
            <a:r>
              <a:rPr lang="en" b="1" i="1">
                <a:latin typeface="Calibri"/>
                <a:ea typeface="Calibri"/>
                <a:cs typeface="Calibri"/>
                <a:sym typeface="Calibri"/>
              </a:rPr>
              <a:t>HER2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</a:pPr>
            <a:r>
              <a:rPr lang="en" b="1" i="1">
                <a:latin typeface="Calibri"/>
                <a:ea typeface="Calibri"/>
                <a:cs typeface="Calibri"/>
                <a:sym typeface="Calibri"/>
              </a:rPr>
              <a:t>ESR1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(more on ESR1 later)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56"/>
          <p:cNvSpPr txBox="1">
            <a:spLocks noGrp="1"/>
          </p:cNvSpPr>
          <p:nvPr>
            <p:ph type="body" idx="2"/>
          </p:nvPr>
        </p:nvSpPr>
        <p:spPr>
          <a:xfrm>
            <a:off x="4571993" y="1063386"/>
            <a:ext cx="4191000" cy="3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Brakes: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Tumor suppressor genes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produce protein products which act as a brake to slow down or shut down cells that have dangerous mutations. When one of these genes has a somatic mutation it can reduce the effectiveness of the corresponding protein.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-254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100"/>
              <a:buFont typeface="Calibri"/>
              <a:buChar char="•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Examples of Tumor suppressors: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558800" lvl="1" indent="-254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" b="1" i="1">
                <a:latin typeface="Calibri"/>
                <a:ea typeface="Calibri"/>
                <a:cs typeface="Calibri"/>
                <a:sym typeface="Calibri"/>
              </a:rPr>
              <a:t>BRCA1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&amp;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b="1" i="1">
                <a:latin typeface="Calibri"/>
                <a:ea typeface="Calibri"/>
                <a:cs typeface="Calibri"/>
                <a:sym typeface="Calibri"/>
              </a:rPr>
              <a:t>BRCA2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558800" lvl="1" indent="-254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–"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TP53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246161" y="994263"/>
            <a:ext cx="3736724" cy="2536774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7"/>
          <p:cNvSpPr txBox="1"/>
          <p:nvPr/>
        </p:nvSpPr>
        <p:spPr>
          <a:xfrm>
            <a:off x="222550" y="197825"/>
            <a:ext cx="3313500" cy="16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Cars become unsafe when there is a drastic and unchecked increase in acceleration.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57"/>
          <p:cNvSpPr txBox="1"/>
          <p:nvPr/>
        </p:nvSpPr>
        <p:spPr>
          <a:xfrm>
            <a:off x="5477400" y="3449600"/>
            <a:ext cx="3666600" cy="18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Luckily, most cars have functioning breaks that when applied, can slow the car back down to a safer speed.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5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246161" y="994263"/>
            <a:ext cx="3736724" cy="2536774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58"/>
          <p:cNvSpPr txBox="1"/>
          <p:nvPr/>
        </p:nvSpPr>
        <p:spPr>
          <a:xfrm>
            <a:off x="222550" y="197825"/>
            <a:ext cx="3313500" cy="16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Unfortunately, if the throttle continues to accelerate,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58"/>
          <p:cNvSpPr txBox="1"/>
          <p:nvPr/>
        </p:nvSpPr>
        <p:spPr>
          <a:xfrm>
            <a:off x="5477400" y="3449600"/>
            <a:ext cx="3666600" cy="18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the brakes don’t slow the car, then serious accidents can ensue. 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9"/>
          <p:cNvSpPr txBox="1"/>
          <p:nvPr/>
        </p:nvSpPr>
        <p:spPr>
          <a:xfrm>
            <a:off x="222550" y="197825"/>
            <a:ext cx="3313500" cy="16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Same thing with a cell; if proto-oncogenes continue to push for premature cell division,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59"/>
          <p:cNvSpPr txBox="1"/>
          <p:nvPr/>
        </p:nvSpPr>
        <p:spPr>
          <a:xfrm>
            <a:off x="5477400" y="3449600"/>
            <a:ext cx="3666600" cy="18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tumor suppressors don’t inhibit that division, then cancerous masses can form. 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2" name="Google Shape;652;p5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2100" y="1285875"/>
            <a:ext cx="4129649" cy="22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3600" y="329675"/>
            <a:ext cx="1807999" cy="135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59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75" y="3243485"/>
            <a:ext cx="1807999" cy="1355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59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3600" y="1801000"/>
            <a:ext cx="1807999" cy="1356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60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Next Time…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60"/>
          <p:cNvSpPr txBox="1"/>
          <p:nvPr/>
        </p:nvSpPr>
        <p:spPr>
          <a:xfrm>
            <a:off x="907675" y="1366725"/>
            <a:ext cx="68754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Deep dive into the cell replication pathway</a:t>
            </a: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Discussion regarding what occurs during “healthy” cell division, as well as what can occur to lead to cancerous cells being formed</a:t>
            </a: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61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Breast Cancer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61"/>
          <p:cNvSpPr txBox="1"/>
          <p:nvPr/>
        </p:nvSpPr>
        <p:spPr>
          <a:xfrm>
            <a:off x="643950" y="2129800"/>
            <a:ext cx="78561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Cell Biology</a:t>
            </a:r>
            <a:endParaRPr sz="3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62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 cells replicate?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role does cell division play in cancer formation?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698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Diagram the cell cycle.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Explain how the G1, G2, and S-phases prepare a cell for mitotic division.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the roles of BRCA and P53 proteins in the cell cycle.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685" name="Google Shape;685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4050" y="-152400"/>
            <a:ext cx="5295901" cy="5295901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64"/>
          <p:cNvSpPr txBox="1">
            <a:spLocks noGrp="1"/>
          </p:cNvSpPr>
          <p:nvPr>
            <p:ph type="title"/>
          </p:nvPr>
        </p:nvSpPr>
        <p:spPr>
          <a:xfrm>
            <a:off x="2533950" y="1339275"/>
            <a:ext cx="40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Cell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Replication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693" name="Google Shape;693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4050" y="-152400"/>
            <a:ext cx="5295901" cy="5295901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65"/>
          <p:cNvSpPr txBox="1">
            <a:spLocks noGrp="1"/>
          </p:cNvSpPr>
          <p:nvPr>
            <p:ph type="title"/>
          </p:nvPr>
        </p:nvSpPr>
        <p:spPr>
          <a:xfrm>
            <a:off x="2533950" y="1339275"/>
            <a:ext cx="40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Cell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Replication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65"/>
          <p:cNvSpPr/>
          <p:nvPr/>
        </p:nvSpPr>
        <p:spPr>
          <a:xfrm>
            <a:off x="3815182" y="2246525"/>
            <a:ext cx="1513634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1FCCFF"/>
                </a:solidFill>
                <a:latin typeface="Overpass"/>
              </a:rPr>
              <a:t>G1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66"/>
          <p:cNvSpPr/>
          <p:nvPr/>
        </p:nvSpPr>
        <p:spPr>
          <a:xfrm>
            <a:off x="7499707" y="206450"/>
            <a:ext cx="1513634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1FCCFF"/>
                </a:solidFill>
                <a:latin typeface="Overpass"/>
              </a:rPr>
              <a:t>G1</a:t>
            </a:r>
          </a:p>
        </p:txBody>
      </p:sp>
      <p:sp>
        <p:nvSpPr>
          <p:cNvPr id="702" name="Google Shape;702;p66"/>
          <p:cNvSpPr txBox="1"/>
          <p:nvPr/>
        </p:nvSpPr>
        <p:spPr>
          <a:xfrm>
            <a:off x="2350025" y="1452150"/>
            <a:ext cx="63810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1" i="0" u="none" strike="noStrike" cap="none">
                <a:solidFill>
                  <a:srgbClr val="1FCCFF"/>
                </a:solidFill>
                <a:latin typeface="Calibri"/>
                <a:ea typeface="Calibri"/>
                <a:cs typeface="Calibri"/>
                <a:sym typeface="Calibri"/>
              </a:rPr>
              <a:t>G1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also known as Gap 1 phase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During </a:t>
            </a:r>
            <a:r>
              <a:rPr lang="en" sz="2200" b="1" i="0" u="none" strike="noStrike" cap="none">
                <a:solidFill>
                  <a:srgbClr val="1FCCFF"/>
                </a:solidFill>
                <a:latin typeface="Calibri"/>
                <a:ea typeface="Calibri"/>
                <a:cs typeface="Calibri"/>
                <a:sym typeface="Calibri"/>
              </a:rPr>
              <a:t>G1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the cell is acting as a normal cell, and performing normal functions of a cell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(Cells can also enter </a:t>
            </a:r>
            <a:r>
              <a:rPr lang="en" sz="2200" b="1" i="0" u="none" strike="noStrike" cap="none">
                <a:solidFill>
                  <a:srgbClr val="1FCCFF"/>
                </a:solidFill>
                <a:latin typeface="Calibri"/>
                <a:ea typeface="Calibri"/>
                <a:cs typeface="Calibri"/>
                <a:sym typeface="Calibri"/>
              </a:rPr>
              <a:t>G0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a stage of extended inactivity, where the cell is not attempting to divide)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3" name="Google Shape;703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67"/>
          <p:cNvSpPr/>
          <p:nvPr/>
        </p:nvSpPr>
        <p:spPr>
          <a:xfrm>
            <a:off x="7499707" y="206450"/>
            <a:ext cx="1513634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1FCCFF"/>
                </a:solidFill>
                <a:latin typeface="Overpass"/>
              </a:rPr>
              <a:t>G1</a:t>
            </a:r>
          </a:p>
        </p:txBody>
      </p:sp>
      <p:sp>
        <p:nvSpPr>
          <p:cNvPr id="710" name="Google Shape;710;p67"/>
          <p:cNvSpPr txBox="1"/>
          <p:nvPr/>
        </p:nvSpPr>
        <p:spPr>
          <a:xfrm>
            <a:off x="2350025" y="1452150"/>
            <a:ext cx="63810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During the </a:t>
            </a:r>
            <a:r>
              <a:rPr lang="en" sz="2200" b="1" i="0" u="none" strike="noStrike" cap="none">
                <a:solidFill>
                  <a:srgbClr val="1FCCFF"/>
                </a:solidFill>
                <a:latin typeface="Calibri"/>
                <a:ea typeface="Calibri"/>
                <a:cs typeface="Calibri"/>
                <a:sym typeface="Calibri"/>
              </a:rPr>
              <a:t>G1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200" b="1" i="0" u="none" strike="noStrike" cap="none">
                <a:solidFill>
                  <a:srgbClr val="1FCCFF"/>
                </a:solidFill>
                <a:latin typeface="Calibri"/>
                <a:ea typeface="Calibri"/>
                <a:cs typeface="Calibri"/>
                <a:sym typeface="Calibri"/>
              </a:rPr>
              <a:t>phase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the cell must pass a handful of checkpoints, signalling it is a viable candidate for cell division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These checkpoints include if the cell is large enough, if the cell contains enough resources, and is in an adequate environment that is suitable for two cells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the checkpoints are met, then the cell can continue to </a:t>
            </a:r>
            <a:r>
              <a:rPr lang="en" sz="22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 phase</a:t>
            </a:r>
            <a:endParaRPr sz="22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1" name="Google Shape;711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68"/>
          <p:cNvSpPr/>
          <p:nvPr/>
        </p:nvSpPr>
        <p:spPr>
          <a:xfrm>
            <a:off x="7499707" y="206450"/>
            <a:ext cx="1513634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1FCCFF"/>
                </a:solidFill>
                <a:latin typeface="Overpass"/>
              </a:rPr>
              <a:t>G1</a:t>
            </a:r>
          </a:p>
        </p:txBody>
      </p:sp>
      <p:sp>
        <p:nvSpPr>
          <p:cNvPr id="718" name="Google Shape;718;p68"/>
          <p:cNvSpPr txBox="1"/>
          <p:nvPr/>
        </p:nvSpPr>
        <p:spPr>
          <a:xfrm>
            <a:off x="2350025" y="1452150"/>
            <a:ext cx="63810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the checkpoints are met and the cell continues forward, it cannot turn back around. The cell is irreversibly committed to cell division after G1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HER2 protein is able</a:t>
            </a:r>
            <a:b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to connect to the epidermal</a:t>
            </a:r>
            <a:b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growth factor protein, and </a:t>
            </a:r>
            <a:b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assists cells in passing the G1 </a:t>
            </a:r>
            <a:b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checkpoint.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9" name="Google Shape;719;p6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6000" y="2806593"/>
            <a:ext cx="2125874" cy="159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69"/>
          <p:cNvSpPr/>
          <p:nvPr/>
        </p:nvSpPr>
        <p:spPr>
          <a:xfrm>
            <a:off x="7499707" y="206450"/>
            <a:ext cx="902581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0000"/>
                </a:solidFill>
                <a:latin typeface="Overpass"/>
              </a:rPr>
              <a:t>S</a:t>
            </a:r>
          </a:p>
        </p:txBody>
      </p:sp>
      <p:sp>
        <p:nvSpPr>
          <p:cNvPr id="727" name="Google Shape;727;p69"/>
          <p:cNvSpPr txBox="1"/>
          <p:nvPr/>
        </p:nvSpPr>
        <p:spPr>
          <a:xfrm>
            <a:off x="2350025" y="1762525"/>
            <a:ext cx="6381000" cy="27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 phase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or Synthesis phase, occurs after G1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Within S phase, DNA replication occurs within the cell, with the help of a team of enzymes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8" name="Google Shape;72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70"/>
          <p:cNvSpPr/>
          <p:nvPr/>
        </p:nvSpPr>
        <p:spPr>
          <a:xfrm>
            <a:off x="7499707" y="206450"/>
            <a:ext cx="902581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0000"/>
                </a:solidFill>
                <a:latin typeface="Overpass"/>
              </a:rPr>
              <a:t>S</a:t>
            </a:r>
          </a:p>
        </p:txBody>
      </p:sp>
      <p:sp>
        <p:nvSpPr>
          <p:cNvPr id="735" name="Google Shape;735;p70"/>
          <p:cNvSpPr txBox="1"/>
          <p:nvPr/>
        </p:nvSpPr>
        <p:spPr>
          <a:xfrm>
            <a:off x="1984100" y="1685075"/>
            <a:ext cx="64182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These enzymes are able to</a:t>
            </a:r>
            <a:b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Unzip the DNA, and build </a:t>
            </a:r>
            <a:b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offspring strands.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After this process is complete, there are two identical chromatids present within the cell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6" name="Google Shape;736;p7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7900" y="1614350"/>
            <a:ext cx="2645274" cy="17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71"/>
          <p:cNvSpPr txBox="1"/>
          <p:nvPr/>
        </p:nvSpPr>
        <p:spPr>
          <a:xfrm>
            <a:off x="1984100" y="1685075"/>
            <a:ext cx="64182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 the </a:t>
            </a:r>
            <a:r>
              <a:rPr lang="en" sz="2200" b="1" i="0" u="none" strike="noStrike" cap="none">
                <a:solidFill>
                  <a:srgbClr val="3BB449"/>
                </a:solidFill>
                <a:latin typeface="Calibri"/>
                <a:ea typeface="Calibri"/>
                <a:cs typeface="Calibri"/>
                <a:sym typeface="Calibri"/>
              </a:rPr>
              <a:t>G2 Phase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there is another series of checkpoints that need to be passed in order for the cell to continue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These checkpoints are where the tumor suppressor genes TP53 and BRCA come into play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4" name="Google Shape;744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45" name="Google Shape;745;p71"/>
          <p:cNvSpPr/>
          <p:nvPr/>
        </p:nvSpPr>
        <p:spPr>
          <a:xfrm>
            <a:off x="7015957" y="206450"/>
            <a:ext cx="1936925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3BB449"/>
                </a:solidFill>
                <a:latin typeface="Overpass"/>
              </a:rPr>
              <a:t>G2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72"/>
          <p:cNvSpPr txBox="1"/>
          <p:nvPr/>
        </p:nvSpPr>
        <p:spPr>
          <a:xfrm>
            <a:off x="1984100" y="1685075"/>
            <a:ext cx="6418200" cy="23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checkpoints within the </a:t>
            </a:r>
            <a:r>
              <a:rPr lang="en" sz="2200" b="1" i="0" u="none" strike="noStrike" cap="none">
                <a:solidFill>
                  <a:srgbClr val="3BB449"/>
                </a:solidFill>
                <a:latin typeface="Calibri"/>
                <a:ea typeface="Calibri"/>
                <a:cs typeface="Calibri"/>
                <a:sym typeface="Calibri"/>
              </a:rPr>
              <a:t>G2 Phase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verify whether or not the cell has been replicated accurately enough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2" name="Google Shape;752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53" name="Google Shape;753;p72"/>
          <p:cNvSpPr/>
          <p:nvPr/>
        </p:nvSpPr>
        <p:spPr>
          <a:xfrm>
            <a:off x="7015957" y="206450"/>
            <a:ext cx="1936925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3BB449"/>
                </a:solidFill>
                <a:latin typeface="Overpass"/>
              </a:rPr>
              <a:t>G2</a:t>
            </a:r>
          </a:p>
        </p:txBody>
      </p:sp>
      <p:pic>
        <p:nvPicPr>
          <p:cNvPr id="754" name="Google Shape;754;p7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5167" y="3428925"/>
            <a:ext cx="2178499" cy="1633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7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428925"/>
            <a:ext cx="2178499" cy="163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3"/>
          <p:cNvSpPr txBox="1"/>
          <p:nvPr/>
        </p:nvSpPr>
        <p:spPr>
          <a:xfrm>
            <a:off x="1984100" y="1685075"/>
            <a:ext cx="6418200" cy="23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proteins translated from the TP53 and BRCA genes either assist in repairing the DNA (if repairable), or can initiate apoptosis if the damage is too detrimental. 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2" name="Google Shape;762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63" name="Google Shape;763;p73"/>
          <p:cNvSpPr/>
          <p:nvPr/>
        </p:nvSpPr>
        <p:spPr>
          <a:xfrm>
            <a:off x="7015957" y="206450"/>
            <a:ext cx="1936925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3BB449"/>
                </a:solidFill>
                <a:latin typeface="Overpass"/>
              </a:rPr>
              <a:t>G2</a:t>
            </a:r>
          </a:p>
        </p:txBody>
      </p:sp>
      <p:pic>
        <p:nvPicPr>
          <p:cNvPr id="764" name="Google Shape;764;p7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5167" y="3428925"/>
            <a:ext cx="2178499" cy="1633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7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428925"/>
            <a:ext cx="2178499" cy="163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4"/>
          <p:cNvSpPr txBox="1"/>
          <p:nvPr/>
        </p:nvSpPr>
        <p:spPr>
          <a:xfrm>
            <a:off x="1984100" y="1685075"/>
            <a:ext cx="6418200" cy="23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However, if the TP53 &amp; BRCA genes have mutations that decrease their ability to accurately detect mutations in cells, then this can allow mutated cells to ultimately proceed to mitosis.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2" name="Google Shape;772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3" name="Google Shape;773;p74"/>
          <p:cNvSpPr/>
          <p:nvPr/>
        </p:nvSpPr>
        <p:spPr>
          <a:xfrm>
            <a:off x="7015957" y="206450"/>
            <a:ext cx="1936925" cy="119246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3BB449"/>
                </a:solidFill>
                <a:latin typeface="Overpass"/>
              </a:rPr>
              <a:t>G2</a:t>
            </a:r>
          </a:p>
        </p:txBody>
      </p:sp>
      <p:pic>
        <p:nvPicPr>
          <p:cNvPr id="774" name="Google Shape;774;p7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5167" y="3428925"/>
            <a:ext cx="2178499" cy="1633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7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428925"/>
            <a:ext cx="2178499" cy="163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75"/>
          <p:cNvSpPr txBox="1"/>
          <p:nvPr/>
        </p:nvSpPr>
        <p:spPr>
          <a:xfrm>
            <a:off x="1984100" y="1685075"/>
            <a:ext cx="6418200" cy="23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Finally, during the </a:t>
            </a:r>
            <a:r>
              <a:rPr lang="en" sz="2200" b="1" i="0" u="none" strike="noStrike" cap="none">
                <a:solidFill>
                  <a:srgbClr val="FBAF41"/>
                </a:solidFill>
                <a:latin typeface="Calibri"/>
                <a:ea typeface="Calibri"/>
                <a:cs typeface="Calibri"/>
                <a:sym typeface="Calibri"/>
              </a:rPr>
              <a:t>M phase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" sz="2200" b="1" i="0" u="none" strike="noStrike" cap="none">
                <a:solidFill>
                  <a:srgbClr val="FBAF41"/>
                </a:solidFill>
                <a:latin typeface="Calibri"/>
                <a:ea typeface="Calibri"/>
                <a:cs typeface="Calibri"/>
                <a:sym typeface="Calibri"/>
              </a:rPr>
              <a:t>Mitosis</a:t>
            </a: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), the cell divides, creating two offspring cells. These cells are identical.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Within Mitosis, there are multiple stages as well.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2" name="Google Shape;782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83" name="Google Shape;783;p75"/>
          <p:cNvSpPr/>
          <p:nvPr/>
        </p:nvSpPr>
        <p:spPr>
          <a:xfrm>
            <a:off x="7588557" y="206450"/>
            <a:ext cx="1098579" cy="11726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76"/>
          <p:cNvSpPr txBox="1"/>
          <p:nvPr/>
        </p:nvSpPr>
        <p:spPr>
          <a:xfrm>
            <a:off x="4542825" y="1718125"/>
            <a:ext cx="4601100" cy="3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nuclear membrane degrades, and the centrosomes shift to opposite sides of the nucleus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DNA chromatids align in the center of the cell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Microtubules begin to grow towards the DNA chromatids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0" name="Google Shape;790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91" name="Google Shape;791;p76"/>
          <p:cNvSpPr/>
          <p:nvPr/>
        </p:nvSpPr>
        <p:spPr>
          <a:xfrm>
            <a:off x="7588557" y="206450"/>
            <a:ext cx="1098579" cy="11726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M</a:t>
            </a:r>
          </a:p>
        </p:txBody>
      </p:sp>
      <p:pic>
        <p:nvPicPr>
          <p:cNvPr id="792" name="Google Shape;792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6875" y="0"/>
            <a:ext cx="2305125" cy="51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76"/>
          <p:cNvSpPr/>
          <p:nvPr/>
        </p:nvSpPr>
        <p:spPr>
          <a:xfrm>
            <a:off x="4641075" y="1522400"/>
            <a:ext cx="1263630" cy="1957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PROPHASE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77"/>
          <p:cNvSpPr txBox="1"/>
          <p:nvPr/>
        </p:nvSpPr>
        <p:spPr>
          <a:xfrm>
            <a:off x="4542825" y="1718125"/>
            <a:ext cx="4601100" cy="3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microtubules attach to the chromatids.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BRCA proteins can also assist in this process by verifying the chromosomes are aligned properly (This is known as the M checkpoint).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0" name="Google Shape;800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01" name="Google Shape;801;p77"/>
          <p:cNvSpPr/>
          <p:nvPr/>
        </p:nvSpPr>
        <p:spPr>
          <a:xfrm>
            <a:off x="7588557" y="206450"/>
            <a:ext cx="1098579" cy="11726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M</a:t>
            </a:r>
          </a:p>
        </p:txBody>
      </p:sp>
      <p:pic>
        <p:nvPicPr>
          <p:cNvPr id="802" name="Google Shape;802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6875" y="0"/>
            <a:ext cx="2305125" cy="51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77"/>
          <p:cNvSpPr/>
          <p:nvPr/>
        </p:nvSpPr>
        <p:spPr>
          <a:xfrm>
            <a:off x="4641075" y="1522400"/>
            <a:ext cx="1406302" cy="1957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METAPHASE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78"/>
          <p:cNvSpPr txBox="1"/>
          <p:nvPr/>
        </p:nvSpPr>
        <p:spPr>
          <a:xfrm>
            <a:off x="4542825" y="1718125"/>
            <a:ext cx="4601100" cy="3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microtubules attached to the chromatids pull the chromatids apart at the centromere, dividing the genome equally.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0" name="Google Shape;810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11" name="Google Shape;811;p78"/>
          <p:cNvSpPr/>
          <p:nvPr/>
        </p:nvSpPr>
        <p:spPr>
          <a:xfrm>
            <a:off x="7588557" y="206450"/>
            <a:ext cx="1098579" cy="11726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M</a:t>
            </a:r>
          </a:p>
        </p:txBody>
      </p:sp>
      <p:pic>
        <p:nvPicPr>
          <p:cNvPr id="812" name="Google Shape;812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6875" y="0"/>
            <a:ext cx="2305125" cy="51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78"/>
          <p:cNvSpPr/>
          <p:nvPr/>
        </p:nvSpPr>
        <p:spPr>
          <a:xfrm>
            <a:off x="4641075" y="1522400"/>
            <a:ext cx="1294498" cy="1957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ANAPHASE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79"/>
          <p:cNvSpPr txBox="1"/>
          <p:nvPr/>
        </p:nvSpPr>
        <p:spPr>
          <a:xfrm>
            <a:off x="4542825" y="1718125"/>
            <a:ext cx="4601100" cy="3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 new nuclei begins to form in either half of the cell, and the cell pinches in the middle.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-"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Cytokinesis is the process in which the cell divides into two offspring cells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0" name="Google Shape;820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563475" y="271200"/>
            <a:ext cx="4614300" cy="46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21" name="Google Shape;821;p79"/>
          <p:cNvSpPr/>
          <p:nvPr/>
        </p:nvSpPr>
        <p:spPr>
          <a:xfrm>
            <a:off x="7588557" y="206450"/>
            <a:ext cx="1098579" cy="11726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M</a:t>
            </a:r>
          </a:p>
        </p:txBody>
      </p:sp>
      <p:pic>
        <p:nvPicPr>
          <p:cNvPr id="822" name="Google Shape;822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6875" y="0"/>
            <a:ext cx="2305125" cy="51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79"/>
          <p:cNvSpPr/>
          <p:nvPr/>
        </p:nvSpPr>
        <p:spPr>
          <a:xfrm>
            <a:off x="4641075" y="1522400"/>
            <a:ext cx="1385642" cy="1957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BAF41"/>
                </a:solidFill>
                <a:latin typeface="Overpass"/>
              </a:rPr>
              <a:t>TELOPHASE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8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830" name="Google Shape;830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4050" y="-152400"/>
            <a:ext cx="5295901" cy="5295901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80"/>
          <p:cNvSpPr txBox="1">
            <a:spLocks noGrp="1"/>
          </p:cNvSpPr>
          <p:nvPr>
            <p:ph type="title"/>
          </p:nvPr>
        </p:nvSpPr>
        <p:spPr>
          <a:xfrm>
            <a:off x="2533950" y="1339275"/>
            <a:ext cx="40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Cell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Replication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8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838" name="Google Shape;838;p81"/>
          <p:cNvSpPr txBox="1">
            <a:spLocks noGrp="1"/>
          </p:cNvSpPr>
          <p:nvPr>
            <p:ph type="title"/>
          </p:nvPr>
        </p:nvSpPr>
        <p:spPr>
          <a:xfrm>
            <a:off x="2533950" y="1339275"/>
            <a:ext cx="40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Cell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Replication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81"/>
          <p:cNvSpPr txBox="1"/>
          <p:nvPr/>
        </p:nvSpPr>
        <p:spPr>
          <a:xfrm>
            <a:off x="1646850" y="2392325"/>
            <a:ext cx="5850300" cy="20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Throughout the stages of cell replication, it is critical that DNA is accurately copied and /or repaired. Even though DNA replication is better than 99.999% accurate, errors still occur! </a:t>
            </a:r>
            <a:endParaRPr sz="2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82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Next Time…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82"/>
          <p:cNvSpPr txBox="1"/>
          <p:nvPr/>
        </p:nvSpPr>
        <p:spPr>
          <a:xfrm>
            <a:off x="907675" y="1366725"/>
            <a:ext cx="6875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Discussion of the possibility of trade-offs amongst Breast Cancer genetics</a:t>
            </a: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83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Breast Cancer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83"/>
          <p:cNvSpPr txBox="1"/>
          <p:nvPr/>
        </p:nvSpPr>
        <p:spPr>
          <a:xfrm>
            <a:off x="643950" y="2129800"/>
            <a:ext cx="78561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Trade Offs</a:t>
            </a:r>
            <a:endParaRPr sz="3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8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698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and provide an example of an antagonistic pleiotropy.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Outline some of the evidence for- and against- the case for pathogenic BRCA alleles being an example of an antagonistic pleiotropy.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8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>
                <a:solidFill>
                  <a:schemeClr val="dk1"/>
                </a:solidFill>
              </a:rPr>
              <a:t>Antagonistic pleiotropy</a:t>
            </a:r>
            <a:endParaRPr/>
          </a:p>
        </p:txBody>
      </p:sp>
      <p:cxnSp>
        <p:nvCxnSpPr>
          <p:cNvPr id="863" name="Google Shape;863;p85"/>
          <p:cNvCxnSpPr/>
          <p:nvPr/>
        </p:nvCxnSpPr>
        <p:spPr>
          <a:xfrm>
            <a:off x="2597727" y="841664"/>
            <a:ext cx="1974273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64" name="Google Shape;864;p85"/>
          <p:cNvCxnSpPr/>
          <p:nvPr/>
        </p:nvCxnSpPr>
        <p:spPr>
          <a:xfrm>
            <a:off x="4779819" y="841664"/>
            <a:ext cx="820882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65" name="Google Shape;865;p85"/>
          <p:cNvCxnSpPr/>
          <p:nvPr/>
        </p:nvCxnSpPr>
        <p:spPr>
          <a:xfrm>
            <a:off x="5798127" y="841664"/>
            <a:ext cx="748146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66" name="Google Shape;866;p85"/>
          <p:cNvCxnSpPr/>
          <p:nvPr/>
        </p:nvCxnSpPr>
        <p:spPr>
          <a:xfrm rot="10800000" flipH="1">
            <a:off x="1766455" y="841664"/>
            <a:ext cx="1963882" cy="184623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stealth" w="med" len="med"/>
            <a:tailEnd type="none" w="sm" len="sm"/>
          </a:ln>
        </p:spPr>
      </p:cxnSp>
      <p:cxnSp>
        <p:nvCxnSpPr>
          <p:cNvPr id="867" name="Google Shape;867;p85"/>
          <p:cNvCxnSpPr/>
          <p:nvPr/>
        </p:nvCxnSpPr>
        <p:spPr>
          <a:xfrm rot="10800000">
            <a:off x="6244938" y="841664"/>
            <a:ext cx="883226" cy="1465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stealth" w="med" len="med"/>
            <a:tailEnd type="none" w="sm" len="sm"/>
          </a:ln>
        </p:spPr>
      </p:cxnSp>
      <p:cxnSp>
        <p:nvCxnSpPr>
          <p:cNvPr id="868" name="Google Shape;868;p85"/>
          <p:cNvCxnSpPr/>
          <p:nvPr/>
        </p:nvCxnSpPr>
        <p:spPr>
          <a:xfrm rot="10800000" flipH="1">
            <a:off x="4288848" y="841665"/>
            <a:ext cx="885825" cy="23969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stealth" w="med" len="med"/>
            <a:tailEnd type="none" w="sm" len="sm"/>
          </a:ln>
        </p:spPr>
      </p:cxnSp>
      <p:sp>
        <p:nvSpPr>
          <p:cNvPr id="869" name="Google Shape;869;p85"/>
          <p:cNvSpPr txBox="1"/>
          <p:nvPr/>
        </p:nvSpPr>
        <p:spPr>
          <a:xfrm>
            <a:off x="457200" y="2687898"/>
            <a:ext cx="2088573" cy="64633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Meaning: hostile, or “</a:t>
            </a:r>
            <a:r>
              <a:rPr lang="en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opposition</a:t>
            </a: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870" name="Google Shape;870;p85"/>
          <p:cNvSpPr txBox="1"/>
          <p:nvPr/>
        </p:nvSpPr>
        <p:spPr>
          <a:xfrm>
            <a:off x="3397827" y="3238616"/>
            <a:ext cx="1745673" cy="92333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Greek, meaning “</a:t>
            </a:r>
            <a:r>
              <a:rPr lang="en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many</a:t>
            </a: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871" name="Google Shape;871;p85"/>
          <p:cNvSpPr txBox="1"/>
          <p:nvPr/>
        </p:nvSpPr>
        <p:spPr>
          <a:xfrm>
            <a:off x="6333259" y="2319220"/>
            <a:ext cx="2088573" cy="92333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Greek, meaning “</a:t>
            </a:r>
            <a:r>
              <a:rPr lang="en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transformation</a:t>
            </a: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8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/>
              <a:t>Antagonistic pleiotropy</a:t>
            </a:r>
            <a:endParaRPr/>
          </a:p>
        </p:txBody>
      </p:sp>
      <p:grpSp>
        <p:nvGrpSpPr>
          <p:cNvPr id="877" name="Google Shape;877;p86"/>
          <p:cNvGrpSpPr/>
          <p:nvPr/>
        </p:nvGrpSpPr>
        <p:grpSpPr>
          <a:xfrm>
            <a:off x="1332960" y="1058758"/>
            <a:ext cx="5783342" cy="3971695"/>
            <a:chOff x="1332960" y="1058758"/>
            <a:chExt cx="5783342" cy="3971695"/>
          </a:xfrm>
        </p:grpSpPr>
        <p:pic>
          <p:nvPicPr>
            <p:cNvPr id="878" name="Google Shape;878;p8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27697" y="1287187"/>
              <a:ext cx="5088605" cy="32269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9" name="Google Shape;879;p86"/>
            <p:cNvSpPr txBox="1"/>
            <p:nvPr/>
          </p:nvSpPr>
          <p:spPr>
            <a:xfrm rot="-5585910">
              <a:off x="535277" y="1932397"/>
              <a:ext cx="2303813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fitness</a:t>
              </a:r>
              <a:endParaRPr/>
            </a:p>
          </p:txBody>
        </p:sp>
        <p:sp>
          <p:nvSpPr>
            <p:cNvPr id="880" name="Google Shape;880;p86"/>
            <p:cNvSpPr txBox="1"/>
            <p:nvPr/>
          </p:nvSpPr>
          <p:spPr>
            <a:xfrm>
              <a:off x="4214649" y="4445678"/>
              <a:ext cx="2303813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</a:t>
              </a:r>
              <a:endParaRPr/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8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/>
              <a:t>Antagonistic pleiotropy</a:t>
            </a:r>
            <a:endParaRPr/>
          </a:p>
        </p:txBody>
      </p:sp>
      <p:sp>
        <p:nvSpPr>
          <p:cNvPr id="886" name="Google Shape;886;p87"/>
          <p:cNvSpPr txBox="1">
            <a:spLocks noGrp="1"/>
          </p:cNvSpPr>
          <p:nvPr>
            <p:ph type="body" idx="1"/>
          </p:nvPr>
        </p:nvSpPr>
        <p:spPr>
          <a:xfrm>
            <a:off x="135081" y="1063229"/>
            <a:ext cx="3865419" cy="3316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72072"/>
              <a:buChar char="•"/>
            </a:pPr>
            <a:r>
              <a:rPr lang="en" sz="2100"/>
              <a:t>Example: Sickle Cell Anemia (SCA)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72072"/>
              <a:buChar char="•"/>
            </a:pPr>
            <a:r>
              <a:rPr lang="en" sz="2100"/>
              <a:t>Those with SCA have crescent-shaped red blood cells.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72072"/>
              <a:buChar char="•"/>
            </a:pPr>
            <a:r>
              <a:rPr lang="en" sz="2100"/>
              <a:t>Heterozygous individuals have some protection from malaria.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72072"/>
              <a:buChar char="•"/>
            </a:pPr>
            <a:r>
              <a:rPr lang="en" sz="2100"/>
              <a:t>Homozygous individuals have a reduced life expectancy (~50% mortality prior to age 50).</a:t>
            </a:r>
            <a:endParaRPr/>
          </a:p>
        </p:txBody>
      </p:sp>
      <p:pic>
        <p:nvPicPr>
          <p:cNvPr id="887" name="Google Shape;887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1" y="1366405"/>
            <a:ext cx="4017818" cy="3013364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87"/>
          <p:cNvSpPr txBox="1"/>
          <p:nvPr/>
        </p:nvSpPr>
        <p:spPr>
          <a:xfrm>
            <a:off x="6255327" y="4896027"/>
            <a:ext cx="288867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 from Wikimedia Commons. Public Domain.</a:t>
            </a:r>
            <a:endParaRPr/>
          </a:p>
        </p:txBody>
      </p:sp>
      <p:sp>
        <p:nvSpPr>
          <p:cNvPr id="889" name="Google Shape;889;p87"/>
          <p:cNvSpPr/>
          <p:nvPr/>
        </p:nvSpPr>
        <p:spPr>
          <a:xfrm>
            <a:off x="0" y="4780611"/>
            <a:ext cx="457200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Platt OS, et al.. Mortality in sickle cell disease. Life expectancy and risk factors for early death. N Engl J Med. 1994 Jun 9;330(23):1639-44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8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/>
              <a:t>Antagonistic pleiotropy</a:t>
            </a:r>
            <a:endParaRPr/>
          </a:p>
        </p:txBody>
      </p:sp>
      <p:sp>
        <p:nvSpPr>
          <p:cNvPr id="895" name="Google Shape;895;p88"/>
          <p:cNvSpPr txBox="1">
            <a:spLocks noGrp="1"/>
          </p:cNvSpPr>
          <p:nvPr>
            <p:ph type="body" idx="1"/>
          </p:nvPr>
        </p:nvSpPr>
        <p:spPr>
          <a:xfrm>
            <a:off x="135081" y="1063229"/>
            <a:ext cx="3865419" cy="3316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72072"/>
              <a:buChar char="•"/>
            </a:pPr>
            <a:r>
              <a:rPr lang="en" sz="2100"/>
              <a:t>Example: Sickle Cell Anemia (SCA)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72072"/>
              <a:buChar char="•"/>
            </a:pPr>
            <a:r>
              <a:rPr lang="en" sz="2100"/>
              <a:t>Those with SCA have crescent-shaped red blood cells.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72072"/>
              <a:buChar char="•"/>
            </a:pPr>
            <a:r>
              <a:rPr lang="en" sz="2100"/>
              <a:t>Heterozygous individuals have some protection from malaria.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72072"/>
              <a:buChar char="•"/>
            </a:pPr>
            <a:r>
              <a:rPr lang="en" sz="2100"/>
              <a:t>Homozygous individuals have a reduced life expectancy (~50% mortality prior to age 50).</a:t>
            </a:r>
            <a:endParaRPr/>
          </a:p>
        </p:txBody>
      </p:sp>
      <p:sp>
        <p:nvSpPr>
          <p:cNvPr id="896" name="Google Shape;896;p88"/>
          <p:cNvSpPr txBox="1"/>
          <p:nvPr/>
        </p:nvSpPr>
        <p:spPr>
          <a:xfrm>
            <a:off x="6255327" y="4896027"/>
            <a:ext cx="288867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 from Wikimedia Commons. Public Domain.</a:t>
            </a:r>
            <a:endParaRPr/>
          </a:p>
        </p:txBody>
      </p:sp>
      <p:sp>
        <p:nvSpPr>
          <p:cNvPr id="897" name="Google Shape;897;p88"/>
          <p:cNvSpPr/>
          <p:nvPr/>
        </p:nvSpPr>
        <p:spPr>
          <a:xfrm>
            <a:off x="0" y="4780611"/>
            <a:ext cx="457200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Platt OS, et al.. Mortality in sickle cell disease. Life expectancy and risk factors for early death. N Engl J Med. 1994 Jun 9;330(23):1639-44</a:t>
            </a:r>
            <a:endParaRPr/>
          </a:p>
        </p:txBody>
      </p:sp>
      <p:pic>
        <p:nvPicPr>
          <p:cNvPr id="898" name="Google Shape;898;p8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087" y="1469060"/>
            <a:ext cx="3747635" cy="2376549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88"/>
          <p:cNvSpPr txBox="1"/>
          <p:nvPr/>
        </p:nvSpPr>
        <p:spPr>
          <a:xfrm rot="-5585910">
            <a:off x="3723649" y="2210059"/>
            <a:ext cx="16967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fitness</a:t>
            </a:r>
            <a:endParaRPr/>
          </a:p>
        </p:txBody>
      </p:sp>
      <p:sp>
        <p:nvSpPr>
          <p:cNvPr id="900" name="Google Shape;900;p88"/>
          <p:cNvSpPr txBox="1"/>
          <p:nvPr/>
        </p:nvSpPr>
        <p:spPr>
          <a:xfrm>
            <a:off x="6651607" y="3806354"/>
            <a:ext cx="141064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5" name="Google Shape;905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8482" y="905267"/>
            <a:ext cx="4475054" cy="3964388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8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/>
              <a:t>Study #1: The Utah data</a:t>
            </a:r>
            <a:endParaRPr/>
          </a:p>
        </p:txBody>
      </p:sp>
      <p:sp>
        <p:nvSpPr>
          <p:cNvPr id="907" name="Google Shape;907;p89"/>
          <p:cNvSpPr txBox="1">
            <a:spLocks noGrp="1"/>
          </p:cNvSpPr>
          <p:nvPr>
            <p:ph type="body" idx="1"/>
          </p:nvPr>
        </p:nvSpPr>
        <p:spPr>
          <a:xfrm>
            <a:off x="555915" y="1142999"/>
            <a:ext cx="3721660" cy="350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dk1"/>
                </a:solidFill>
              </a:rPr>
              <a:t>Key Finding: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lang="en">
                <a:solidFill>
                  <a:schemeClr val="dk1"/>
                </a:solidFill>
              </a:rPr>
              <a:t>Cis-gender women who were carriers of cancer-associated BRCA1 or BRCA2 variants tend to have more children than those with the wildtype variants.</a:t>
            </a:r>
            <a:endParaRPr/>
          </a:p>
        </p:txBody>
      </p:sp>
      <p:sp>
        <p:nvSpPr>
          <p:cNvPr id="908" name="Google Shape;908;p89"/>
          <p:cNvSpPr/>
          <p:nvPr/>
        </p:nvSpPr>
        <p:spPr>
          <a:xfrm>
            <a:off x="3883843" y="4784255"/>
            <a:ext cx="5260157" cy="334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Smith, K. R., Hanson, H. A., Mineau, G. P., &amp; Buys, S. S. (2012). Effects of BRCA1 and BRCA2 mutations on female fertility. </a:t>
            </a:r>
            <a:r>
              <a:rPr lang="en" sz="788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Proceedings of the Royal Society B: Biological Sciences</a:t>
            </a: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788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279</a:t>
            </a: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(1732), 1389-1395.</a:t>
            </a:r>
            <a:endParaRPr/>
          </a:p>
        </p:txBody>
      </p:sp>
      <p:sp>
        <p:nvSpPr>
          <p:cNvPr id="909" name="Google Shape;909;p89"/>
          <p:cNvSpPr txBox="1"/>
          <p:nvPr/>
        </p:nvSpPr>
        <p:spPr>
          <a:xfrm>
            <a:off x="5413665" y="2055318"/>
            <a:ext cx="633845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Cis-gender women </a:t>
            </a:r>
            <a:r>
              <a:rPr lang="en" sz="9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BRCA1/2 cancer variants</a:t>
            </a:r>
            <a:endParaRPr/>
          </a:p>
        </p:txBody>
      </p:sp>
      <p:sp>
        <p:nvSpPr>
          <p:cNvPr id="910" name="Google Shape;910;p89"/>
          <p:cNvSpPr txBox="1"/>
          <p:nvPr/>
        </p:nvSpPr>
        <p:spPr>
          <a:xfrm>
            <a:off x="7183600" y="2310976"/>
            <a:ext cx="633845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Cis-gender women </a:t>
            </a:r>
            <a:r>
              <a:rPr lang="en" sz="9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BRCA1/2 cancer variants</a:t>
            </a:r>
            <a:endParaRPr/>
          </a:p>
        </p:txBody>
      </p:sp>
      <p:sp>
        <p:nvSpPr>
          <p:cNvPr id="911" name="Google Shape;911;p89"/>
          <p:cNvSpPr txBox="1"/>
          <p:nvPr/>
        </p:nvSpPr>
        <p:spPr>
          <a:xfrm>
            <a:off x="6132380" y="2505441"/>
            <a:ext cx="633845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Cis-gender women </a:t>
            </a:r>
            <a:r>
              <a:rPr lang="en" sz="9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without</a:t>
            </a:r>
            <a:r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BRCA1/2 cancer variants</a:t>
            </a:r>
            <a:endParaRPr/>
          </a:p>
        </p:txBody>
      </p:sp>
      <p:sp>
        <p:nvSpPr>
          <p:cNvPr id="912" name="Google Shape;912;p89"/>
          <p:cNvSpPr txBox="1"/>
          <p:nvPr/>
        </p:nvSpPr>
        <p:spPr>
          <a:xfrm>
            <a:off x="7902316" y="2519539"/>
            <a:ext cx="633845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Cis-gender women </a:t>
            </a:r>
            <a:r>
              <a:rPr lang="en" sz="9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without</a:t>
            </a:r>
            <a:r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BRCA1/2 cancer variants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90"/>
          <p:cNvSpPr txBox="1">
            <a:spLocks noGrp="1"/>
          </p:cNvSpPr>
          <p:nvPr>
            <p:ph type="body" idx="1"/>
          </p:nvPr>
        </p:nvSpPr>
        <p:spPr>
          <a:xfrm>
            <a:off x="551600" y="821693"/>
            <a:ext cx="3721660" cy="350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dk1"/>
                </a:solidFill>
              </a:rPr>
              <a:t>Additional Finding: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lang="en">
                <a:solidFill>
                  <a:schemeClr val="dk1"/>
                </a:solidFill>
              </a:rPr>
              <a:t>Cis-gender women who had the variant BRCA1/2 alleles tended to have a lower survival rate (i.e., higher mortality rate) than cis-gender women without the variant alleles, at any given age.</a:t>
            </a:r>
            <a:endParaRPr/>
          </a:p>
        </p:txBody>
      </p:sp>
      <p:pic>
        <p:nvPicPr>
          <p:cNvPr id="918" name="Google Shape;918;p9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6397" y="1147762"/>
            <a:ext cx="4161689" cy="3495351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90"/>
          <p:cNvSpPr txBox="1"/>
          <p:nvPr/>
        </p:nvSpPr>
        <p:spPr>
          <a:xfrm>
            <a:off x="6348846" y="753335"/>
            <a:ext cx="124690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Cis-gender women </a:t>
            </a:r>
            <a:r>
              <a:rPr lang="en" sz="105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</a:t>
            </a: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BRCA1/2 cancer variants</a:t>
            </a:r>
            <a:endParaRPr/>
          </a:p>
        </p:txBody>
      </p:sp>
      <p:sp>
        <p:nvSpPr>
          <p:cNvPr id="920" name="Google Shape;920;p90"/>
          <p:cNvSpPr txBox="1"/>
          <p:nvPr/>
        </p:nvSpPr>
        <p:spPr>
          <a:xfrm>
            <a:off x="7490001" y="1285571"/>
            <a:ext cx="124690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Cis-gender women </a:t>
            </a:r>
            <a:r>
              <a:rPr lang="en" sz="105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BRCA1/2 cancer variants</a:t>
            </a:r>
            <a:endParaRPr/>
          </a:p>
        </p:txBody>
      </p:sp>
      <p:cxnSp>
        <p:nvCxnSpPr>
          <p:cNvPr id="921" name="Google Shape;921;p90"/>
          <p:cNvCxnSpPr/>
          <p:nvPr/>
        </p:nvCxnSpPr>
        <p:spPr>
          <a:xfrm rot="10800000" flipH="1">
            <a:off x="6507241" y="1424761"/>
            <a:ext cx="153332" cy="414808"/>
          </a:xfrm>
          <a:prstGeom prst="straightConnector1">
            <a:avLst/>
          </a:prstGeom>
          <a:noFill/>
          <a:ln w="28575" cap="flat" cmpd="sng">
            <a:solidFill>
              <a:srgbClr val="3BB449"/>
            </a:solidFill>
            <a:prstDash val="solid"/>
            <a:round/>
            <a:headEnd type="stealth" w="med" len="med"/>
            <a:tailEnd type="none" w="sm" len="sm"/>
          </a:ln>
        </p:spPr>
      </p:cxnSp>
      <p:cxnSp>
        <p:nvCxnSpPr>
          <p:cNvPr id="922" name="Google Shape;922;p90"/>
          <p:cNvCxnSpPr/>
          <p:nvPr/>
        </p:nvCxnSpPr>
        <p:spPr>
          <a:xfrm rot="10800000" flipH="1">
            <a:off x="6743699" y="1562570"/>
            <a:ext cx="852056" cy="954877"/>
          </a:xfrm>
          <a:prstGeom prst="straightConnector1">
            <a:avLst/>
          </a:prstGeom>
          <a:noFill/>
          <a:ln w="28575" cap="flat" cmpd="sng">
            <a:solidFill>
              <a:srgbClr val="3BB449"/>
            </a:solidFill>
            <a:prstDash val="solid"/>
            <a:round/>
            <a:headEnd type="stealth" w="med" len="med"/>
            <a:tailEnd type="none" w="sm" len="sm"/>
          </a:ln>
        </p:spPr>
      </p:cxnSp>
      <p:sp>
        <p:nvSpPr>
          <p:cNvPr id="923" name="Google Shape;923;p90"/>
          <p:cNvSpPr/>
          <p:nvPr/>
        </p:nvSpPr>
        <p:spPr>
          <a:xfrm>
            <a:off x="3883843" y="4784255"/>
            <a:ext cx="5260157" cy="334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Smith, K. R., Hanson, H. A., Mineau, G. P., &amp; Buys, S. S. (2012). Effects of BRCA1 and BRCA2 mutations on female fertility. </a:t>
            </a:r>
            <a:r>
              <a:rPr lang="en" sz="788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Proceedings of the Royal Society B: Biological Sciences</a:t>
            </a:r>
            <a:r>
              <a:rPr lang="en" sz="7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788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279</a:t>
            </a:r>
            <a:r>
              <a:rPr lang="en" sz="7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(1732), 1389-1395.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9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4946073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/>
              <a:t>Study #1: The Utah data</a:t>
            </a:r>
            <a:endParaRPr/>
          </a:p>
        </p:txBody>
      </p:sp>
      <p:sp>
        <p:nvSpPr>
          <p:cNvPr id="929" name="Google Shape;929;p91"/>
          <p:cNvSpPr txBox="1">
            <a:spLocks noGrp="1"/>
          </p:cNvSpPr>
          <p:nvPr>
            <p:ph type="body" idx="1"/>
          </p:nvPr>
        </p:nvSpPr>
        <p:spPr>
          <a:xfrm>
            <a:off x="555914" y="1142999"/>
            <a:ext cx="4265468" cy="350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dk1"/>
                </a:solidFill>
              </a:rPr>
              <a:t>Pathogenic Alleles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More children?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Shorter lifespan?</a:t>
            </a:r>
            <a:endParaRPr/>
          </a:p>
          <a:p>
            <a:pPr marL="13970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endParaRPr u="sng">
              <a:solidFill>
                <a:schemeClr val="dk1"/>
              </a:solidFill>
            </a:endParaRPr>
          </a:p>
          <a:p>
            <a:pPr marL="13970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dk1"/>
                </a:solidFill>
              </a:rPr>
              <a:t>Wildtype Alleles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lang="en">
                <a:solidFill>
                  <a:schemeClr val="dk1"/>
                </a:solidFill>
              </a:rPr>
              <a:t>Fewer children?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lang="en">
                <a:solidFill>
                  <a:schemeClr val="dk1"/>
                </a:solidFill>
              </a:rPr>
              <a:t>Longer lifespan?</a:t>
            </a:r>
            <a:endParaRPr/>
          </a:p>
        </p:txBody>
      </p:sp>
      <p:sp>
        <p:nvSpPr>
          <p:cNvPr id="930" name="Google Shape;930;p91"/>
          <p:cNvSpPr/>
          <p:nvPr/>
        </p:nvSpPr>
        <p:spPr>
          <a:xfrm>
            <a:off x="4572000" y="4784255"/>
            <a:ext cx="4572000" cy="456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Smith, K. R., Hanson, H. A., Mineau, G. P., &amp; Buys, S. S. (2012). Effects of BRCA1 and BRCA2 mutations on female fertility. </a:t>
            </a:r>
            <a:r>
              <a:rPr lang="en" sz="788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Proceedings of the Royal Society B: Biological Sciences</a:t>
            </a: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788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279</a:t>
            </a: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(1732), 1389-1395.</a:t>
            </a:r>
            <a:endParaRPr/>
          </a:p>
        </p:txBody>
      </p:sp>
      <p:pic>
        <p:nvPicPr>
          <p:cNvPr id="931" name="Google Shape;931;p91" descr="Diagram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5980" y="328594"/>
            <a:ext cx="2430120" cy="2049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91" descr="Chart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5980" y="2595650"/>
            <a:ext cx="2574830" cy="2188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9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>
                <a:solidFill>
                  <a:schemeClr val="dk1"/>
                </a:solidFill>
              </a:rPr>
              <a:t>Study #2: The France data</a:t>
            </a:r>
            <a:endParaRPr/>
          </a:p>
        </p:txBody>
      </p:sp>
      <p:sp>
        <p:nvSpPr>
          <p:cNvPr id="938" name="Google Shape;938;p92"/>
          <p:cNvSpPr txBox="1">
            <a:spLocks noGrp="1"/>
          </p:cNvSpPr>
          <p:nvPr>
            <p:ph type="body" idx="1"/>
          </p:nvPr>
        </p:nvSpPr>
        <p:spPr>
          <a:xfrm>
            <a:off x="555914" y="1143000"/>
            <a:ext cx="8403261" cy="1428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lang="en">
                <a:solidFill>
                  <a:schemeClr val="dk1"/>
                </a:solidFill>
              </a:rPr>
              <a:t>What is the percent increased risk in developing cancer with a carcinogenic BRCA1 allele, and with a carcinogenic BRCA 2 allele?</a:t>
            </a:r>
            <a:endParaRPr/>
          </a:p>
        </p:txBody>
      </p:sp>
      <p:pic>
        <p:nvPicPr>
          <p:cNvPr id="939" name="Google Shape;939;p9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73" y="1857375"/>
            <a:ext cx="7505054" cy="2423123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92"/>
          <p:cNvSpPr/>
          <p:nvPr/>
        </p:nvSpPr>
        <p:spPr>
          <a:xfrm>
            <a:off x="4769963" y="4784255"/>
            <a:ext cx="43740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Zhang, X., Niu, J., Che, T., Zhu, Y., Zhang, H., &amp; Qu, J. (2020). Fertility preservation in BRCA mutation carriers—efficacy and safety issues: a review. </a:t>
            </a:r>
            <a:r>
              <a:rPr lang="en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Reproductive Biology and Endocrinology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(1), 1-13.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9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/>
              <a:t>Study #2: The France data</a:t>
            </a:r>
            <a:endParaRPr/>
          </a:p>
        </p:txBody>
      </p:sp>
      <p:sp>
        <p:nvSpPr>
          <p:cNvPr id="946" name="Google Shape;946;p93"/>
          <p:cNvSpPr txBox="1">
            <a:spLocks noGrp="1"/>
          </p:cNvSpPr>
          <p:nvPr>
            <p:ph type="body" idx="1"/>
          </p:nvPr>
        </p:nvSpPr>
        <p:spPr>
          <a:xfrm>
            <a:off x="555914" y="1143000"/>
            <a:ext cx="8352268" cy="65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lang="en"/>
              <a:t>Variant BRCA1 and BRCA2 alleles are associated with higher rates of breast, ovarian, prostate, and pancreas cancer.</a:t>
            </a:r>
            <a:endParaRPr/>
          </a:p>
        </p:txBody>
      </p:sp>
      <p:pic>
        <p:nvPicPr>
          <p:cNvPr id="947" name="Google Shape;947;p9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73" y="1857375"/>
            <a:ext cx="7505054" cy="2423123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93"/>
          <p:cNvSpPr/>
          <p:nvPr/>
        </p:nvSpPr>
        <p:spPr>
          <a:xfrm>
            <a:off x="2680432" y="2089465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93"/>
          <p:cNvSpPr/>
          <p:nvPr/>
        </p:nvSpPr>
        <p:spPr>
          <a:xfrm>
            <a:off x="4408832" y="2089465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93"/>
          <p:cNvSpPr/>
          <p:nvPr/>
        </p:nvSpPr>
        <p:spPr>
          <a:xfrm>
            <a:off x="2680432" y="2239071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93"/>
          <p:cNvSpPr/>
          <p:nvPr/>
        </p:nvSpPr>
        <p:spPr>
          <a:xfrm>
            <a:off x="4408832" y="2239071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93"/>
          <p:cNvSpPr/>
          <p:nvPr/>
        </p:nvSpPr>
        <p:spPr>
          <a:xfrm>
            <a:off x="2680432" y="2610592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93"/>
          <p:cNvSpPr/>
          <p:nvPr/>
        </p:nvSpPr>
        <p:spPr>
          <a:xfrm>
            <a:off x="4408832" y="2610592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93"/>
          <p:cNvSpPr/>
          <p:nvPr/>
        </p:nvSpPr>
        <p:spPr>
          <a:xfrm>
            <a:off x="2680432" y="2765560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93"/>
          <p:cNvSpPr/>
          <p:nvPr/>
        </p:nvSpPr>
        <p:spPr>
          <a:xfrm>
            <a:off x="4408832" y="2765560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93"/>
          <p:cNvSpPr/>
          <p:nvPr/>
        </p:nvSpPr>
        <p:spPr>
          <a:xfrm>
            <a:off x="2680432" y="3126655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93"/>
          <p:cNvSpPr/>
          <p:nvPr/>
        </p:nvSpPr>
        <p:spPr>
          <a:xfrm>
            <a:off x="4408832" y="3126655"/>
            <a:ext cx="697424" cy="183074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93"/>
          <p:cNvSpPr/>
          <p:nvPr/>
        </p:nvSpPr>
        <p:spPr>
          <a:xfrm>
            <a:off x="6107416" y="2089465"/>
            <a:ext cx="774439" cy="183074"/>
          </a:xfrm>
          <a:prstGeom prst="rect">
            <a:avLst/>
          </a:prstGeom>
          <a:noFill/>
          <a:ln w="19050" cap="flat" cmpd="sng">
            <a:solidFill>
              <a:srgbClr val="0C5A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93"/>
          <p:cNvSpPr/>
          <p:nvPr/>
        </p:nvSpPr>
        <p:spPr>
          <a:xfrm>
            <a:off x="6107416" y="2239071"/>
            <a:ext cx="774439" cy="183074"/>
          </a:xfrm>
          <a:prstGeom prst="rect">
            <a:avLst/>
          </a:prstGeom>
          <a:noFill/>
          <a:ln w="19050" cap="flat" cmpd="sng">
            <a:solidFill>
              <a:srgbClr val="0C5A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93"/>
          <p:cNvSpPr/>
          <p:nvPr/>
        </p:nvSpPr>
        <p:spPr>
          <a:xfrm>
            <a:off x="6107416" y="2610592"/>
            <a:ext cx="774439" cy="183074"/>
          </a:xfrm>
          <a:prstGeom prst="rect">
            <a:avLst/>
          </a:prstGeom>
          <a:noFill/>
          <a:ln w="19050" cap="flat" cmpd="sng">
            <a:solidFill>
              <a:srgbClr val="0C5A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93"/>
          <p:cNvSpPr/>
          <p:nvPr/>
        </p:nvSpPr>
        <p:spPr>
          <a:xfrm>
            <a:off x="6107416" y="2765560"/>
            <a:ext cx="774439" cy="183074"/>
          </a:xfrm>
          <a:prstGeom prst="rect">
            <a:avLst/>
          </a:prstGeom>
          <a:noFill/>
          <a:ln w="19050" cap="flat" cmpd="sng">
            <a:solidFill>
              <a:srgbClr val="0C5A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93"/>
          <p:cNvSpPr/>
          <p:nvPr/>
        </p:nvSpPr>
        <p:spPr>
          <a:xfrm>
            <a:off x="6107416" y="3126655"/>
            <a:ext cx="774439" cy="183074"/>
          </a:xfrm>
          <a:prstGeom prst="rect">
            <a:avLst/>
          </a:prstGeom>
          <a:noFill/>
          <a:ln w="19050" cap="flat" cmpd="sng">
            <a:solidFill>
              <a:srgbClr val="0C5A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93"/>
          <p:cNvSpPr/>
          <p:nvPr/>
        </p:nvSpPr>
        <p:spPr>
          <a:xfrm>
            <a:off x="8226234" y="2047378"/>
            <a:ext cx="158032" cy="21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964" name="Google Shape;964;p93"/>
          <p:cNvSpPr/>
          <p:nvPr/>
        </p:nvSpPr>
        <p:spPr>
          <a:xfrm>
            <a:off x="8234682" y="2210736"/>
            <a:ext cx="158032" cy="21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965" name="Google Shape;965;p93"/>
          <p:cNvSpPr/>
          <p:nvPr/>
        </p:nvSpPr>
        <p:spPr>
          <a:xfrm>
            <a:off x="8234681" y="2550991"/>
            <a:ext cx="158032" cy="21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966" name="Google Shape;966;p93"/>
          <p:cNvSpPr/>
          <p:nvPr/>
        </p:nvSpPr>
        <p:spPr>
          <a:xfrm>
            <a:off x="8234681" y="2731953"/>
            <a:ext cx="158032" cy="21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967" name="Google Shape;967;p93"/>
          <p:cNvSpPr/>
          <p:nvPr/>
        </p:nvSpPr>
        <p:spPr>
          <a:xfrm>
            <a:off x="8226234" y="3079050"/>
            <a:ext cx="158032" cy="21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968" name="Google Shape;968;p93"/>
          <p:cNvSpPr/>
          <p:nvPr/>
        </p:nvSpPr>
        <p:spPr>
          <a:xfrm>
            <a:off x="4769963" y="4784255"/>
            <a:ext cx="43740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Zhang, X., Niu, J., Che, T., Zhu, Y., Zhang, H., &amp; Qu, J. (2020). Fertility preservation in BRCA mutation carriers—efficacy and safety issues: a review. </a:t>
            </a:r>
            <a:r>
              <a:rPr lang="en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Reproductive Biology and Endocrinology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(1), 1-13.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9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>
                <a:solidFill>
                  <a:schemeClr val="dk1"/>
                </a:solidFill>
              </a:rPr>
              <a:t>Study #2: The France data</a:t>
            </a:r>
            <a:endParaRPr/>
          </a:p>
        </p:txBody>
      </p:sp>
      <p:sp>
        <p:nvSpPr>
          <p:cNvPr id="974" name="Google Shape;974;p94"/>
          <p:cNvSpPr/>
          <p:nvPr/>
        </p:nvSpPr>
        <p:spPr>
          <a:xfrm>
            <a:off x="4769963" y="4784255"/>
            <a:ext cx="43740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Zhang, X., Niu, J., Che, T., Zhu, Y., Zhang, H., &amp; Qu, J. (2020). Fertility preservation in BRCA mutation carriers—efficacy and safety issues: a review. </a:t>
            </a:r>
            <a:r>
              <a:rPr lang="en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Reproductive Biology and Endocrinology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(1), 1-13.</a:t>
            </a:r>
            <a:endParaRPr/>
          </a:p>
        </p:txBody>
      </p:sp>
      <p:sp>
        <p:nvSpPr>
          <p:cNvPr id="975" name="Google Shape;975;p94"/>
          <p:cNvSpPr/>
          <p:nvPr/>
        </p:nvSpPr>
        <p:spPr>
          <a:xfrm>
            <a:off x="3603431" y="1101727"/>
            <a:ext cx="1678965" cy="1325924"/>
          </a:xfrm>
          <a:prstGeom prst="ellipse">
            <a:avLst/>
          </a:prstGeom>
          <a:solidFill>
            <a:srgbClr val="F7FFB3"/>
          </a:solidFill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Individuals who </a:t>
            </a:r>
            <a:r>
              <a:rPr lang="en" sz="105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</a:t>
            </a: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been tested for BRCA1/2 variants</a:t>
            </a:r>
            <a:endParaRPr/>
          </a:p>
        </p:txBody>
      </p:sp>
      <p:cxnSp>
        <p:nvCxnSpPr>
          <p:cNvPr id="976" name="Google Shape;976;p94"/>
          <p:cNvCxnSpPr>
            <a:stCxn id="975" idx="3"/>
            <a:endCxn id="977" idx="6"/>
          </p:cNvCxnSpPr>
          <p:nvPr/>
        </p:nvCxnSpPr>
        <p:spPr>
          <a:xfrm flipH="1">
            <a:off x="2979010" y="2233474"/>
            <a:ext cx="870300" cy="158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78" name="Google Shape;978;p94"/>
          <p:cNvCxnSpPr>
            <a:stCxn id="975" idx="5"/>
            <a:endCxn id="979" idx="2"/>
          </p:cNvCxnSpPr>
          <p:nvPr/>
        </p:nvCxnSpPr>
        <p:spPr>
          <a:xfrm>
            <a:off x="5036517" y="2233474"/>
            <a:ext cx="870300" cy="158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77" name="Google Shape;977;p94"/>
          <p:cNvSpPr/>
          <p:nvPr/>
        </p:nvSpPr>
        <p:spPr>
          <a:xfrm>
            <a:off x="1300163" y="1728787"/>
            <a:ext cx="1678965" cy="1325924"/>
          </a:xfrm>
          <a:prstGeom prst="ellipse">
            <a:avLst/>
          </a:prstGeom>
          <a:solidFill>
            <a:srgbClr val="FF7E79"/>
          </a:solidFill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Individuals </a:t>
            </a:r>
            <a:r>
              <a:rPr lang="en" sz="105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BRCA1/2 mutation</a:t>
            </a:r>
            <a:endParaRPr/>
          </a:p>
        </p:txBody>
      </p:sp>
      <p:sp>
        <p:nvSpPr>
          <p:cNvPr id="979" name="Google Shape;979;p94"/>
          <p:cNvSpPr/>
          <p:nvPr/>
        </p:nvSpPr>
        <p:spPr>
          <a:xfrm>
            <a:off x="5906699" y="1728787"/>
            <a:ext cx="1678965" cy="1325924"/>
          </a:xfrm>
          <a:prstGeom prst="ellipse">
            <a:avLst/>
          </a:prstGeom>
          <a:solidFill>
            <a:srgbClr val="8CB5F8"/>
          </a:solidFill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Individuals </a:t>
            </a:r>
            <a:r>
              <a:rPr lang="en" sz="105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</a:t>
            </a: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BRCA1/2 mutation</a:t>
            </a:r>
            <a:endParaRPr/>
          </a:p>
        </p:txBody>
      </p:sp>
      <p:sp>
        <p:nvSpPr>
          <p:cNvPr id="980" name="Google Shape;980;p94"/>
          <p:cNvSpPr txBox="1">
            <a:spLocks noGrp="1"/>
          </p:cNvSpPr>
          <p:nvPr>
            <p:ph type="body" idx="1"/>
          </p:nvPr>
        </p:nvSpPr>
        <p:spPr>
          <a:xfrm>
            <a:off x="693208" y="3054711"/>
            <a:ext cx="2892876" cy="152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dk1"/>
                </a:solidFill>
              </a:rPr>
              <a:t>583 cis-gender women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en">
                <a:solidFill>
                  <a:schemeClr val="dk1"/>
                </a:solidFill>
              </a:rPr>
              <a:t>Averaged 1.8 offspring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en">
                <a:solidFill>
                  <a:schemeClr val="dk1"/>
                </a:solidFill>
              </a:rPr>
              <a:t>and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en">
                <a:solidFill>
                  <a:schemeClr val="dk1"/>
                </a:solidFill>
              </a:rPr>
              <a:t>9.1% nulliparous rate</a:t>
            </a:r>
            <a:endParaRPr/>
          </a:p>
        </p:txBody>
      </p:sp>
      <p:sp>
        <p:nvSpPr>
          <p:cNvPr id="981" name="Google Shape;981;p94"/>
          <p:cNvSpPr txBox="1"/>
          <p:nvPr/>
        </p:nvSpPr>
        <p:spPr>
          <a:xfrm>
            <a:off x="5282396" y="3050416"/>
            <a:ext cx="2892876" cy="1697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21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364  cis-gender women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Average of 1.5 offspring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16.0% nulliparous rate</a:t>
            </a:r>
            <a:endParaRPr/>
          </a:p>
        </p:txBody>
      </p:sp>
      <p:sp>
        <p:nvSpPr>
          <p:cNvPr id="982" name="Google Shape;982;p94"/>
          <p:cNvSpPr/>
          <p:nvPr/>
        </p:nvSpPr>
        <p:spPr>
          <a:xfrm>
            <a:off x="1" y="4717255"/>
            <a:ext cx="457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*Differences were significant different for both measures, between the two groups.</a:t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9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/>
              <a:t>Study #2: The France data</a:t>
            </a:r>
            <a:endParaRPr/>
          </a:p>
        </p:txBody>
      </p:sp>
      <p:pic>
        <p:nvPicPr>
          <p:cNvPr id="988" name="Google Shape;988;p9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7947" y="2812701"/>
            <a:ext cx="2837404" cy="180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9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6765" y="935751"/>
            <a:ext cx="3159766" cy="163599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95"/>
          <p:cNvSpPr txBox="1"/>
          <p:nvPr/>
        </p:nvSpPr>
        <p:spPr>
          <a:xfrm>
            <a:off x="555914" y="1142999"/>
            <a:ext cx="4265468" cy="350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Pathogenic Alleles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children?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cancer occurrence?</a:t>
            </a:r>
            <a:endParaRPr/>
          </a:p>
          <a:p>
            <a:pPr marL="13970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Wildtype Alleles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Fewer children?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Longer lifespan?</a:t>
            </a:r>
            <a:endParaRPr/>
          </a:p>
        </p:txBody>
      </p:sp>
      <p:sp>
        <p:nvSpPr>
          <p:cNvPr id="991" name="Google Shape;991;p95"/>
          <p:cNvSpPr/>
          <p:nvPr/>
        </p:nvSpPr>
        <p:spPr>
          <a:xfrm>
            <a:off x="4769963" y="4784255"/>
            <a:ext cx="43740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Zhang, X., Niu, J., Che, T., Zhu, Y., Zhang, H., &amp; Qu, J. (2020). Fertility preservation in BRCA mutation carriers—efficacy and safety issues: a review. </a:t>
            </a:r>
            <a:r>
              <a:rPr lang="en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Reproductive Biology and Endocrinology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(1), 1-13.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9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/>
              <a:t>But… the story isn’t quite so simple.</a:t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555"/>
              <a:buNone/>
            </a:pPr>
            <a:r>
              <a:rPr lang="en"/>
              <a:t>Other studies have not found evidence for this antagonistic pleiotropy.</a:t>
            </a:r>
            <a:endParaRPr/>
          </a:p>
        </p:txBody>
      </p:sp>
      <p:sp>
        <p:nvSpPr>
          <p:cNvPr id="1002" name="Google Shape;1002;p97"/>
          <p:cNvSpPr txBox="1">
            <a:spLocks noGrp="1"/>
          </p:cNvSpPr>
          <p:nvPr>
            <p:ph type="body" idx="1"/>
          </p:nvPr>
        </p:nvSpPr>
        <p:spPr>
          <a:xfrm>
            <a:off x="437493" y="1369219"/>
            <a:ext cx="8276897" cy="3774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 sz="2400">
                <a:solidFill>
                  <a:schemeClr val="dk1"/>
                </a:solidFill>
              </a:rPr>
              <a:t>Mean number of spontaneous abortions and mean number of full-term pregnancies did not differ significantly between BRCA1/2 variant carriers and non-mutant carriers (Friedman et al, 2006)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 sz="2400">
                <a:solidFill>
                  <a:schemeClr val="dk1"/>
                </a:solidFill>
              </a:rPr>
              <a:t>Pregnancy success rate did not differ between BRCA1/2 variant carriers and non-mutant carriers (Moslehi et al, 2010).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 sz="2400">
                <a:solidFill>
                  <a:schemeClr val="dk1"/>
                </a:solidFill>
              </a:rPr>
              <a:t>No difference in the number of children born between BRCA1/2 variant carriers and non-mutant carriers (Pal et al, 2010)</a:t>
            </a: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98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Next Time…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98"/>
          <p:cNvSpPr txBox="1"/>
          <p:nvPr/>
        </p:nvSpPr>
        <p:spPr>
          <a:xfrm>
            <a:off x="907675" y="1366725"/>
            <a:ext cx="6875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Treatment options for Breast Cancer, both traditional and adaptive.</a:t>
            </a: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99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Breast Cancer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99"/>
          <p:cNvSpPr txBox="1"/>
          <p:nvPr/>
        </p:nvSpPr>
        <p:spPr>
          <a:xfrm>
            <a:off x="643950" y="2129800"/>
            <a:ext cx="78561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Treatment</a:t>
            </a:r>
            <a:endParaRPr sz="3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00"/>
          <p:cNvSpPr txBox="1">
            <a:spLocks noGrp="1"/>
          </p:cNvSpPr>
          <p:nvPr>
            <p:ph type="body" idx="1"/>
          </p:nvPr>
        </p:nvSpPr>
        <p:spPr>
          <a:xfrm>
            <a:off x="311700" y="417325"/>
            <a:ext cx="8520600" cy="41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treatment options are currently offered?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direction might treatment options be headed towards in the future?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10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Learning Objectives 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10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Students should be able to: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Explain the three main types of (breast) cancer treatment, including how they work on a molecular level (if applicable).</a:t>
            </a:r>
            <a:endParaRPr/>
          </a:p>
          <a:p>
            <a:pPr marL="52705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AutoNum type="arabicParenBoth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Describe how natural selection can lead to the emergence of a highly-resistant tumor.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Stages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102"/>
          <p:cNvSpPr txBox="1">
            <a:spLocks noGrp="1"/>
          </p:cNvSpPr>
          <p:nvPr>
            <p:ph type="body" idx="1"/>
          </p:nvPr>
        </p:nvSpPr>
        <p:spPr>
          <a:xfrm>
            <a:off x="311700" y="1710725"/>
            <a:ext cx="8520600" cy="28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Stages of Cancer are determined by three components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0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374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Stages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7" name="Google Shape;1037;p103"/>
          <p:cNvSpPr txBox="1">
            <a:spLocks noGrp="1"/>
          </p:cNvSpPr>
          <p:nvPr>
            <p:ph type="body" idx="1"/>
          </p:nvPr>
        </p:nvSpPr>
        <p:spPr>
          <a:xfrm>
            <a:off x="0" y="1142700"/>
            <a:ext cx="5786400" cy="28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 first component s based on the size of the cancerous tumor.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T0 is basically that there is no sign of a tumor.  T1 to T4 is presence of a tumor, increasing in size.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8" name="Google Shape;1038;p10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7000" y="3440100"/>
            <a:ext cx="5047276" cy="14796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103"/>
          <p:cNvSpPr/>
          <p:nvPr/>
        </p:nvSpPr>
        <p:spPr>
          <a:xfrm rot="5400000">
            <a:off x="8551425" y="4566450"/>
            <a:ext cx="485700" cy="3732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103"/>
          <p:cNvSpPr/>
          <p:nvPr/>
        </p:nvSpPr>
        <p:spPr>
          <a:xfrm>
            <a:off x="5646245" y="4919808"/>
            <a:ext cx="2382576" cy="2236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Increasing Severity</a:t>
            </a:r>
          </a:p>
        </p:txBody>
      </p:sp>
      <p:pic>
        <p:nvPicPr>
          <p:cNvPr id="1041" name="Google Shape;1041;p10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3549" y="609875"/>
            <a:ext cx="3007324" cy="24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1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374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Stages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104"/>
          <p:cNvSpPr txBox="1">
            <a:spLocks noGrp="1"/>
          </p:cNvSpPr>
          <p:nvPr>
            <p:ph type="body" idx="1"/>
          </p:nvPr>
        </p:nvSpPr>
        <p:spPr>
          <a:xfrm>
            <a:off x="0" y="1142700"/>
            <a:ext cx="5786400" cy="28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 second component is an indication of whether or not the cancer has infected the lymphatic system.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N0 is no evidence of lymphatic infection, and N1 to N3 are increasing amounts</a:t>
            </a:r>
            <a:br>
              <a:rPr lang="en" sz="2500">
                <a:latin typeface="Calibri"/>
                <a:ea typeface="Calibri"/>
                <a:cs typeface="Calibri"/>
                <a:sym typeface="Calibri"/>
              </a:rPr>
            </a:b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of infection.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8" name="Google Shape;1048;p10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7000" y="3440100"/>
            <a:ext cx="5047276" cy="14796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104"/>
          <p:cNvSpPr/>
          <p:nvPr/>
        </p:nvSpPr>
        <p:spPr>
          <a:xfrm>
            <a:off x="5646245" y="4919808"/>
            <a:ext cx="2382576" cy="2236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Increasing Severity</a:t>
            </a:r>
          </a:p>
        </p:txBody>
      </p:sp>
      <p:sp>
        <p:nvSpPr>
          <p:cNvPr id="1050" name="Google Shape;1050;p104"/>
          <p:cNvSpPr/>
          <p:nvPr/>
        </p:nvSpPr>
        <p:spPr>
          <a:xfrm>
            <a:off x="8741475" y="3375425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104"/>
          <p:cNvSpPr/>
          <p:nvPr/>
        </p:nvSpPr>
        <p:spPr>
          <a:xfrm rot="5400000">
            <a:off x="8585175" y="4541075"/>
            <a:ext cx="485700" cy="3732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2" name="Google Shape;1052;p10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6400" y="376574"/>
            <a:ext cx="2695399" cy="28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0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374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Stages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105"/>
          <p:cNvSpPr txBox="1">
            <a:spLocks noGrp="1"/>
          </p:cNvSpPr>
          <p:nvPr>
            <p:ph type="body" idx="1"/>
          </p:nvPr>
        </p:nvSpPr>
        <p:spPr>
          <a:xfrm>
            <a:off x="0" y="1142700"/>
            <a:ext cx="5786400" cy="28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 final component is, whether or not the cancer has metastasized.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M0 is where the cancer has not metastasized, M1 is where the cancer </a:t>
            </a:r>
            <a:r>
              <a:rPr lang="en" sz="2500" i="1">
                <a:latin typeface="Calibri"/>
                <a:ea typeface="Calibri"/>
                <a:cs typeface="Calibri"/>
                <a:sym typeface="Calibri"/>
              </a:rPr>
              <a:t>has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 metastasized.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9" name="Google Shape;1059;p10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7000" y="3440100"/>
            <a:ext cx="5047276" cy="14796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105"/>
          <p:cNvSpPr/>
          <p:nvPr/>
        </p:nvSpPr>
        <p:spPr>
          <a:xfrm>
            <a:off x="5646245" y="4919808"/>
            <a:ext cx="2382576" cy="2236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Increasing Severity</a:t>
            </a:r>
          </a:p>
        </p:txBody>
      </p:sp>
      <p:sp>
        <p:nvSpPr>
          <p:cNvPr id="1061" name="Google Shape;1061;p105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105"/>
          <p:cNvSpPr/>
          <p:nvPr/>
        </p:nvSpPr>
        <p:spPr>
          <a:xfrm rot="5400000">
            <a:off x="8585175" y="4541075"/>
            <a:ext cx="485700" cy="3732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3" name="Google Shape;1063;p10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9525" y="313150"/>
            <a:ext cx="1999002" cy="295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1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374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Stages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106"/>
          <p:cNvSpPr txBox="1">
            <a:spLocks noGrp="1"/>
          </p:cNvSpPr>
          <p:nvPr>
            <p:ph type="body" idx="1"/>
          </p:nvPr>
        </p:nvSpPr>
        <p:spPr>
          <a:xfrm>
            <a:off x="0" y="1142700"/>
            <a:ext cx="8641500" cy="28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	Combined, these three metrics form the overall stage.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106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1" name="Google Shape;1071;p10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83"/>
          <a:stretch/>
        </p:blipFill>
        <p:spPr>
          <a:xfrm>
            <a:off x="1525150" y="1891750"/>
            <a:ext cx="6770074" cy="34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0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107"/>
          <p:cNvSpPr txBox="1">
            <a:spLocks noGrp="1"/>
          </p:cNvSpPr>
          <p:nvPr>
            <p:ph type="body" idx="1"/>
          </p:nvPr>
        </p:nvSpPr>
        <p:spPr>
          <a:xfrm>
            <a:off x="311700" y="1142700"/>
            <a:ext cx="8329800" cy="28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To treat cancer, there are three common forms of treatment.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First is surgical intervention.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107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0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p108"/>
          <p:cNvSpPr txBox="1">
            <a:spLocks noGrp="1"/>
          </p:cNvSpPr>
          <p:nvPr>
            <p:ph type="body" idx="1"/>
          </p:nvPr>
        </p:nvSpPr>
        <p:spPr>
          <a:xfrm>
            <a:off x="311700" y="1142699"/>
            <a:ext cx="5079000" cy="3674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Surgery is a route often taken, and considered one of the more straightforward options.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In surgery, the tumor(s) is/are cut out and removed.</a:t>
            </a:r>
            <a:endParaRPr/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There are situations where this is relatively straightforward, and situations where it causes serious and significant damage to the affected organ or tissue type.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p108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6" name="Google Shape;1086;p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3100" y="1170125"/>
            <a:ext cx="3328817" cy="22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1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109"/>
          <p:cNvSpPr txBox="1">
            <a:spLocks noGrp="1"/>
          </p:cNvSpPr>
          <p:nvPr>
            <p:ph type="body" idx="1"/>
          </p:nvPr>
        </p:nvSpPr>
        <p:spPr>
          <a:xfrm>
            <a:off x="311700" y="1142700"/>
            <a:ext cx="5079000" cy="3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Radiation is used to </a:t>
            </a:r>
            <a:r>
              <a:rPr lang="en" sz="2500" i="1">
                <a:latin typeface="Calibri"/>
                <a:ea typeface="Calibri"/>
                <a:cs typeface="Calibri"/>
                <a:sym typeface="Calibri"/>
              </a:rPr>
              <a:t>cause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 mutations within the cancerous cells.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These mutations are so pervasive that the cancer cells that were irradiated ultimately undergo apoptosis.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109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4" name="Google Shape;1094;p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9250" y="1142700"/>
            <a:ext cx="3754775" cy="250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110"/>
          <p:cNvSpPr txBox="1">
            <a:spLocks noGrp="1"/>
          </p:cNvSpPr>
          <p:nvPr>
            <p:ph type="body" idx="1"/>
          </p:nvPr>
        </p:nvSpPr>
        <p:spPr>
          <a:xfrm>
            <a:off x="311700" y="1142700"/>
            <a:ext cx="5079000" cy="3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Lastly there is chemotherapy, which is short for chemical therapy.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Chemo is an introduction of chemicals that typically interfere with DNA replication, which (like radiation) ultimately results in the apoptosis of affected cells.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110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2" name="Google Shape;1102;p1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8625" y="1040525"/>
            <a:ext cx="2422800" cy="306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8" name="Google Shape;1108;p111"/>
          <p:cNvSpPr txBox="1">
            <a:spLocks noGrp="1"/>
          </p:cNvSpPr>
          <p:nvPr>
            <p:ph type="body" idx="1"/>
          </p:nvPr>
        </p:nvSpPr>
        <p:spPr>
          <a:xfrm>
            <a:off x="311700" y="1142700"/>
            <a:ext cx="7735200" cy="3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Hormone therapy is similar to chemotherapy, but is different in the sense its function; whereas chemo aims to kill cells, hormone therapy tries to limit cells ability to divide.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9" name="Google Shape;1109;p111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112"/>
          <p:cNvSpPr txBox="1">
            <a:spLocks noGrp="1"/>
          </p:cNvSpPr>
          <p:nvPr>
            <p:ph type="body" idx="1"/>
          </p:nvPr>
        </p:nvSpPr>
        <p:spPr>
          <a:xfrm>
            <a:off x="311700" y="1142700"/>
            <a:ext cx="5079000" cy="3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An example of a common hormone-therapy drug is </a:t>
            </a:r>
            <a:r>
              <a:rPr lang="en" sz="2400" i="1">
                <a:latin typeface="Calibri"/>
                <a:ea typeface="Calibri"/>
                <a:cs typeface="Calibri"/>
                <a:sym typeface="Calibri"/>
              </a:rPr>
              <a:t>tamoxifen.</a:t>
            </a: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 i="1">
                <a:latin typeface="Calibri"/>
                <a:ea typeface="Calibri"/>
                <a:cs typeface="Calibri"/>
                <a:sym typeface="Calibri"/>
              </a:rPr>
              <a:t>Typically, </a:t>
            </a: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when estrogen binds toa cellular receptor protein called ESR1, cell division is stimulated.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112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7" name="Google Shape;1117;p11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0325" y="1062050"/>
            <a:ext cx="2294474" cy="173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1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113"/>
          <p:cNvSpPr txBox="1">
            <a:spLocks noGrp="1"/>
          </p:cNvSpPr>
          <p:nvPr>
            <p:ph type="body" idx="1"/>
          </p:nvPr>
        </p:nvSpPr>
        <p:spPr>
          <a:xfrm>
            <a:off x="311700" y="1142700"/>
            <a:ext cx="5079000" cy="3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However, when tamoxifen is present, it will compete for ESR1. The difference here is that when tamoxifen binds to ESR1, cell division is not signaled for, thus slowing cancerous growth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113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5" name="Google Shape;1125;p11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0325" y="1062050"/>
            <a:ext cx="2294474" cy="17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11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0325" y="2796900"/>
            <a:ext cx="2294474" cy="173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p114"/>
          <p:cNvSpPr txBox="1">
            <a:spLocks noGrp="1"/>
          </p:cNvSpPr>
          <p:nvPr>
            <p:ph type="body" idx="1"/>
          </p:nvPr>
        </p:nvSpPr>
        <p:spPr>
          <a:xfrm>
            <a:off x="0" y="1142700"/>
            <a:ext cx="4480200" cy="3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These 3 treatment options are often applied concurrently. This is because it is </a:t>
            </a:r>
            <a:r>
              <a:rPr lang="en" sz="2500" b="1" i="1">
                <a:latin typeface="Calibri"/>
                <a:ea typeface="Calibri"/>
                <a:cs typeface="Calibri"/>
                <a:sym typeface="Calibri"/>
              </a:rPr>
              <a:t>absolutely essential</a:t>
            </a: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 that every single cancer cell is killed.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3" name="Google Shape;1133;p114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4" name="Google Shape;1134;p11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500" y="1017725"/>
            <a:ext cx="1660175" cy="209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11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0175" y="2310875"/>
            <a:ext cx="2109035" cy="14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11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2080" y="3359600"/>
            <a:ext cx="2102444" cy="14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7" name="Google Shape;1137;p114"/>
          <p:cNvSpPr/>
          <p:nvPr/>
        </p:nvSpPr>
        <p:spPr>
          <a:xfrm>
            <a:off x="6110700" y="1544150"/>
            <a:ext cx="478500" cy="6417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p114"/>
          <p:cNvSpPr/>
          <p:nvPr/>
        </p:nvSpPr>
        <p:spPr>
          <a:xfrm rot="5400000">
            <a:off x="8440950" y="2667850"/>
            <a:ext cx="478500" cy="4182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114"/>
          <p:cNvSpPr/>
          <p:nvPr/>
        </p:nvSpPr>
        <p:spPr>
          <a:xfrm rot="-5400000">
            <a:off x="6110700" y="3970850"/>
            <a:ext cx="478500" cy="4182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Traditional Treatment of Cancer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5" name="Google Shape;1145;p115"/>
          <p:cNvSpPr txBox="1">
            <a:spLocks noGrp="1"/>
          </p:cNvSpPr>
          <p:nvPr>
            <p:ph type="body" idx="1"/>
          </p:nvPr>
        </p:nvSpPr>
        <p:spPr>
          <a:xfrm>
            <a:off x="0" y="1142700"/>
            <a:ext cx="4480200" cy="3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Why is it so important to kill off all of the cancer cells?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Because if any one cell is left, then the cancer can and often will, regrow.</a:t>
            </a:r>
            <a:endParaRPr/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When cancers return, they are often harder to treat.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115"/>
          <p:cNvSpPr/>
          <p:nvPr/>
        </p:nvSpPr>
        <p:spPr>
          <a:xfrm>
            <a:off x="8641425" y="3382400"/>
            <a:ext cx="173100" cy="15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7" name="Google Shape;1147;p11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500" y="1017725"/>
            <a:ext cx="1660175" cy="209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11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0175" y="2310875"/>
            <a:ext cx="2109035" cy="14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115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2080" y="3359600"/>
            <a:ext cx="2102444" cy="14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115"/>
          <p:cNvSpPr/>
          <p:nvPr/>
        </p:nvSpPr>
        <p:spPr>
          <a:xfrm>
            <a:off x="6110700" y="1544150"/>
            <a:ext cx="478500" cy="6417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115"/>
          <p:cNvSpPr/>
          <p:nvPr/>
        </p:nvSpPr>
        <p:spPr>
          <a:xfrm rot="5400000">
            <a:off x="8440950" y="2667850"/>
            <a:ext cx="478500" cy="4182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115"/>
          <p:cNvSpPr/>
          <p:nvPr/>
        </p:nvSpPr>
        <p:spPr>
          <a:xfrm rot="-5400000">
            <a:off x="6110700" y="3970850"/>
            <a:ext cx="478500" cy="4182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116"/>
          <p:cNvSpPr txBox="1"/>
          <p:nvPr/>
        </p:nvSpPr>
        <p:spPr>
          <a:xfrm>
            <a:off x="457200" y="113347"/>
            <a:ext cx="845082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Cancer Returns…</a:t>
            </a:r>
            <a:endParaRPr/>
          </a:p>
        </p:txBody>
      </p:sp>
      <p:pic>
        <p:nvPicPr>
          <p:cNvPr id="1158" name="Google Shape;1158;p116" descr="A diagram of different colored eyes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26144"/>
            <a:ext cx="6312482" cy="4062626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116"/>
          <p:cNvSpPr txBox="1">
            <a:spLocks noGrp="1"/>
          </p:cNvSpPr>
          <p:nvPr>
            <p:ph type="body" idx="1"/>
          </p:nvPr>
        </p:nvSpPr>
        <p:spPr>
          <a:xfrm>
            <a:off x="6042580" y="824588"/>
            <a:ext cx="2865446" cy="3964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Cells that escape chemo and radiation, often do so because they carry mutations that make them resistant.</a:t>
            </a:r>
            <a:endParaRPr/>
          </a:p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If these resistant cells become the foundation for a new tumor, then the new tumor will also be highly-resistant.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1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 b="1">
                <a:latin typeface="Calibri"/>
                <a:ea typeface="Calibri"/>
                <a:cs typeface="Calibri"/>
                <a:sym typeface="Calibri"/>
              </a:rPr>
              <a:t>Adaptive Therapy</a:t>
            </a:r>
            <a:endParaRPr sz="302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117"/>
          <p:cNvSpPr txBox="1">
            <a:spLocks noGrp="1"/>
          </p:cNvSpPr>
          <p:nvPr>
            <p:ph type="body" idx="1"/>
          </p:nvPr>
        </p:nvSpPr>
        <p:spPr>
          <a:xfrm>
            <a:off x="470550" y="1381925"/>
            <a:ext cx="8202900" cy="3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As opposed to trying to kill off all of the cancer cells, adaptive therapy aims to manage the cancer, in such a way that it doesn’t grow and spread.</a:t>
            </a:r>
            <a:endParaRPr/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Highly resistant cancer cells are kept “in check” by the other cells within the tumor.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-"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This way, the cancer cannot spread and metastasize, and it also will keep the treatment-resistant cells at bay.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118"/>
          <p:cNvSpPr txBox="1">
            <a:spLocks noGrp="1"/>
          </p:cNvSpPr>
          <p:nvPr>
            <p:ph type="title"/>
          </p:nvPr>
        </p:nvSpPr>
        <p:spPr>
          <a:xfrm>
            <a:off x="311708" y="2608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500" b="1">
                <a:latin typeface="Calibri"/>
                <a:ea typeface="Calibri"/>
                <a:cs typeface="Calibri"/>
                <a:sym typeface="Calibri"/>
              </a:rPr>
              <a:t>To Recap…</a:t>
            </a:r>
            <a:endParaRPr sz="6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118"/>
          <p:cNvSpPr txBox="1"/>
          <p:nvPr/>
        </p:nvSpPr>
        <p:spPr>
          <a:xfrm>
            <a:off x="1134300" y="1334450"/>
            <a:ext cx="6875400" cy="410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Cancer occurs most often in tissues and cells where there are high rates of replication.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damaging mutations are not corrected, it can lead to increased cell division rates *IF* those mutations occur in proto-oncogenes or tumor suppressor genes.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traditional treatments, as well as adaptive treatments that can be employed to treat cancer.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5526</Words>
  <Application>Microsoft Macintosh PowerPoint</Application>
  <PresentationFormat>On-screen Show (16:9)</PresentationFormat>
  <Paragraphs>611</Paragraphs>
  <Slides>118</Slides>
  <Notes>118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25" baseType="lpstr">
      <vt:lpstr>Overpass</vt:lpstr>
      <vt:lpstr>Calibri</vt:lpstr>
      <vt:lpstr>Courier</vt:lpstr>
      <vt:lpstr>Arial</vt:lpstr>
      <vt:lpstr>Arimo</vt:lpstr>
      <vt:lpstr>Times New Roman</vt:lpstr>
      <vt:lpstr>Simple Light</vt:lpstr>
      <vt:lpstr>Breast Cancer</vt:lpstr>
      <vt:lpstr>PowerPoint Presentation</vt:lpstr>
      <vt:lpstr>Learning Objectives </vt:lpstr>
      <vt:lpstr>Cancer</vt:lpstr>
      <vt:lpstr>Cancer</vt:lpstr>
      <vt:lpstr>Defense Against Mutant Cells</vt:lpstr>
      <vt:lpstr>Instead of Apoptosis…</vt:lpstr>
      <vt:lpstr>Cancer Development</vt:lpstr>
      <vt:lpstr>Cancer Development</vt:lpstr>
      <vt:lpstr>Cancer Development</vt:lpstr>
      <vt:lpstr>Cancer Development</vt:lpstr>
      <vt:lpstr>Cancer Development</vt:lpstr>
      <vt:lpstr>Cancer within the Breast</vt:lpstr>
      <vt:lpstr>Cancer within the Breast</vt:lpstr>
      <vt:lpstr>Cancer within the Breast</vt:lpstr>
      <vt:lpstr>Cancer within the Breast</vt:lpstr>
      <vt:lpstr>Next Time… </vt:lpstr>
      <vt:lpstr>Breast Cancer</vt:lpstr>
      <vt:lpstr>PowerPoint Presentation</vt:lpstr>
      <vt:lpstr>Learning Objectives  </vt:lpstr>
      <vt:lpstr>Genetics behind Cancer</vt:lpstr>
      <vt:lpstr>Genetics behind Cancer</vt:lpstr>
      <vt:lpstr>Proto-oncogenes</vt:lpstr>
      <vt:lpstr>HER2 Gene</vt:lpstr>
      <vt:lpstr>Discussion question</vt:lpstr>
      <vt:lpstr>HER2 Overexpression</vt:lpstr>
      <vt:lpstr>HER2 Overexpression</vt:lpstr>
      <vt:lpstr>PowerPoint Presentation</vt:lpstr>
      <vt:lpstr>HER2 – the nucleotides of the exons</vt:lpstr>
      <vt:lpstr>HER2 Protein Amino Acid Sequence </vt:lpstr>
      <vt:lpstr>PowerPoint Presentation</vt:lpstr>
      <vt:lpstr>HER2 – the nucleotides of the exons (Val Allele)</vt:lpstr>
      <vt:lpstr>HER2 – the nucleotides of the exons (Ile Allele)</vt:lpstr>
      <vt:lpstr>HER2 Val vs Ile Alleles</vt:lpstr>
      <vt:lpstr>HER2 Val vs Ile Alleles</vt:lpstr>
      <vt:lpstr>HER2 Val vs Ile Alleles</vt:lpstr>
      <vt:lpstr>Tumor Suppressor Genes</vt:lpstr>
      <vt:lpstr>TP53</vt:lpstr>
      <vt:lpstr>TP53</vt:lpstr>
      <vt:lpstr>TP53</vt:lpstr>
      <vt:lpstr>TP53</vt:lpstr>
      <vt:lpstr>TP53</vt:lpstr>
      <vt:lpstr>TP53</vt:lpstr>
      <vt:lpstr>TP53</vt:lpstr>
      <vt:lpstr>TP53</vt:lpstr>
      <vt:lpstr>TP53</vt:lpstr>
      <vt:lpstr>BRCA2</vt:lpstr>
      <vt:lpstr>BRCA2</vt:lpstr>
      <vt:lpstr>BRCA2: The protein</vt:lpstr>
      <vt:lpstr>BRCA2: 999del5</vt:lpstr>
      <vt:lpstr>BRCA2: 999del5</vt:lpstr>
      <vt:lpstr>BRCA2: 999del5</vt:lpstr>
      <vt:lpstr>BRCA2: 999del5 – some data</vt:lpstr>
      <vt:lpstr>BRCA2: 999del5 – some data</vt:lpstr>
      <vt:lpstr>Role of BRCA in Cis-Men</vt:lpstr>
      <vt:lpstr>Throttles &amp; Brakes Analogy</vt:lpstr>
      <vt:lpstr>PowerPoint Presentation</vt:lpstr>
      <vt:lpstr>PowerPoint Presentation</vt:lpstr>
      <vt:lpstr>PowerPoint Presentation</vt:lpstr>
      <vt:lpstr>Next Time… </vt:lpstr>
      <vt:lpstr>Breast Cancer</vt:lpstr>
      <vt:lpstr>PowerPoint Presentation</vt:lpstr>
      <vt:lpstr>Learning Objectives </vt:lpstr>
      <vt:lpstr>Cell  Replication</vt:lpstr>
      <vt:lpstr>Cell  Replication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Cell  Replication</vt:lpstr>
      <vt:lpstr>Cell  Replication</vt:lpstr>
      <vt:lpstr>Next Time… </vt:lpstr>
      <vt:lpstr>Breast Cancer</vt:lpstr>
      <vt:lpstr>Learning Objectives </vt:lpstr>
      <vt:lpstr>Antagonistic pleiotropy</vt:lpstr>
      <vt:lpstr>Antagonistic pleiotropy</vt:lpstr>
      <vt:lpstr>Antagonistic pleiotropy</vt:lpstr>
      <vt:lpstr>Antagonistic pleiotropy</vt:lpstr>
      <vt:lpstr>Study #1: The Utah data</vt:lpstr>
      <vt:lpstr>PowerPoint Presentation</vt:lpstr>
      <vt:lpstr>Study #1: The Utah data</vt:lpstr>
      <vt:lpstr>Study #2: The France data</vt:lpstr>
      <vt:lpstr>Study #2: The France data</vt:lpstr>
      <vt:lpstr>Study #2: The France data</vt:lpstr>
      <vt:lpstr>Study #2: The France data</vt:lpstr>
      <vt:lpstr>But… the story isn’t quite so simple.</vt:lpstr>
      <vt:lpstr>Other studies have not found evidence for this antagonistic pleiotropy.</vt:lpstr>
      <vt:lpstr>Next Time… </vt:lpstr>
      <vt:lpstr>Breast Cancer</vt:lpstr>
      <vt:lpstr>PowerPoint Presentation</vt:lpstr>
      <vt:lpstr>Learning Objectives </vt:lpstr>
      <vt:lpstr>Stages of Cancer</vt:lpstr>
      <vt:lpstr>Stages of Cancer</vt:lpstr>
      <vt:lpstr>Stages of Cancer</vt:lpstr>
      <vt:lpstr>Stages of Cancer</vt:lpstr>
      <vt:lpstr>Stages of Cancer</vt:lpstr>
      <vt:lpstr>Traditional Treatment of Cancer</vt:lpstr>
      <vt:lpstr>Traditional Treatment of Cancer</vt:lpstr>
      <vt:lpstr>Traditional Treatment of Cancer</vt:lpstr>
      <vt:lpstr>Traditional Treatment of Cancer</vt:lpstr>
      <vt:lpstr>Traditional Treatment of Cancer</vt:lpstr>
      <vt:lpstr>Traditional Treatment of Cancer</vt:lpstr>
      <vt:lpstr>Traditional Treatment of Cancer</vt:lpstr>
      <vt:lpstr>Traditional Treatment of Cancer</vt:lpstr>
      <vt:lpstr>Traditional Treatment of Cancer</vt:lpstr>
      <vt:lpstr>PowerPoint Presentation</vt:lpstr>
      <vt:lpstr>Adaptive Therapy</vt:lpstr>
      <vt:lpstr>To Recap…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White, Peter</cp:lastModifiedBy>
  <cp:revision>2</cp:revision>
  <dcterms:modified xsi:type="dcterms:W3CDTF">2024-08-05T14:54:03Z</dcterms:modified>
</cp:coreProperties>
</file>