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0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</p:sldIdLst>
  <p:sldSz cx="9144000" cy="5143500" type="screen16x9"/>
  <p:notesSz cx="6858000" cy="9144000"/>
  <p:embeddedFontLst>
    <p:embeddedFont>
      <p:font typeface="Abril Fatface" panose="02000503000000020003" pitchFamily="2" charset="77"/>
      <p:regular r:id="rId204"/>
    </p:embeddedFont>
    <p:embeddedFont>
      <p:font typeface="Bebas Neue" panose="020B0606020202050201" pitchFamily="34" charset="77"/>
      <p:regular r:id="rId205"/>
    </p:embeddedFont>
    <p:embeddedFont>
      <p:font typeface="Impact" panose="020B0806030902050204" pitchFamily="34" charset="0"/>
      <p:regular r:id="rId206"/>
    </p:embeddedFont>
    <p:embeddedFont>
      <p:font typeface="Montserrat" pitchFamily="2" charset="77"/>
      <p:regular r:id="rId207"/>
      <p:bold r:id="rId208"/>
      <p:italic r:id="rId209"/>
      <p:boldItalic r:id="rId2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205" Type="http://schemas.openxmlformats.org/officeDocument/2006/relationships/font" Target="fonts/font2.fntdata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slide" Target="slides/slide190.xml"/><Relationship Id="rId206" Type="http://schemas.openxmlformats.org/officeDocument/2006/relationships/font" Target="fonts/font3.fntdata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7" Type="http://schemas.openxmlformats.org/officeDocument/2006/relationships/font" Target="fonts/font4.fntdata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20" Type="http://schemas.openxmlformats.org/officeDocument/2006/relationships/slide" Target="slides/slide118.xml"/><Relationship Id="rId141" Type="http://schemas.openxmlformats.org/officeDocument/2006/relationships/slide" Target="slides/slide139.xml"/><Relationship Id="rId7" Type="http://schemas.openxmlformats.org/officeDocument/2006/relationships/slide" Target="slides/slide5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4" Type="http://schemas.openxmlformats.org/officeDocument/2006/relationships/slide" Target="slides/slide22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31" Type="http://schemas.openxmlformats.org/officeDocument/2006/relationships/slide" Target="slides/slide129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208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14" Type="http://schemas.openxmlformats.org/officeDocument/2006/relationships/tableStyles" Target="tableStyles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slide" Target="slides/slide193.xml"/><Relationship Id="rId209" Type="http://schemas.openxmlformats.org/officeDocument/2006/relationships/font" Target="fonts/font6.fntdata"/><Relationship Id="rId190" Type="http://schemas.openxmlformats.org/officeDocument/2006/relationships/slide" Target="slides/slide188.xml"/><Relationship Id="rId204" Type="http://schemas.openxmlformats.org/officeDocument/2006/relationships/font" Target="fonts/font1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10" Type="http://schemas.openxmlformats.org/officeDocument/2006/relationships/font" Target="fonts/font7.fntdata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11" Type="http://schemas.openxmlformats.org/officeDocument/2006/relationships/presProps" Target="presProps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97" Type="http://schemas.openxmlformats.org/officeDocument/2006/relationships/slide" Target="slides/slide195.xml"/><Relationship Id="rId201" Type="http://schemas.openxmlformats.org/officeDocument/2006/relationships/slide" Target="slides/slide199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12" Type="http://schemas.openxmlformats.org/officeDocument/2006/relationships/viewProps" Target="viewProps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202" Type="http://schemas.openxmlformats.org/officeDocument/2006/relationships/slide" Target="slides/slide200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50" Type="http://schemas.openxmlformats.org/officeDocument/2006/relationships/slide" Target="slides/slide48.xml"/><Relationship Id="rId104" Type="http://schemas.openxmlformats.org/officeDocument/2006/relationships/slide" Target="slides/slide102.xml"/><Relationship Id="rId125" Type="http://schemas.openxmlformats.org/officeDocument/2006/relationships/slide" Target="slides/slide123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1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40" Type="http://schemas.openxmlformats.org/officeDocument/2006/relationships/slide" Target="slides/slide38.xml"/><Relationship Id="rId115" Type="http://schemas.openxmlformats.org/officeDocument/2006/relationships/slide" Target="slides/slide113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9" Type="http://schemas.openxmlformats.org/officeDocument/2006/relationships/slide" Target="slides/slide197.xml"/><Relationship Id="rId20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l.com/trends/microbiology/abstract/S0966-842X(22)00175-5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l.com/trends/microbiology/abstract/S0966-842X(22)00175-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l.com/trends/microbiology/abstract/S0966-842X(22)00175-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4221fc05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4221fc05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4221fc05c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4221fc05c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4221fc05c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4221fc05c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221fc05c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4221fc05c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4221fc05c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4221fc05c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dbb57ffd6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dbb57ffd6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162a3bc37_0_5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7162a3bc37_0_5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4221fc05c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4221fc05c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4221fc05c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4221fc05c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8ed53800f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8ed53800f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88a2e1ef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b88a2e1ef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8ed53800f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8ed53800f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b88a2e1ef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b88a2e1ef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dbb57ffd6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dbb57ffd6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https://www.cell.com/trends/microbiology/abstract/S0966-842X(22)00175-5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dbb57ffd6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dbb57ffd6e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https://www.cell.com/trends/microbiology/abstract/S0966-842X(22)00175-5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dbb57ffd6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dbb57ffd6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https://www.cell.com/trends/microbiology/abstract/S0966-842X(22)00175-5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4221fc05c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4221fc05c4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4221fc05c4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4221fc05c4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8f500ce3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b8f500ce3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4221fc05c4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4221fc05c4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4221fc05c4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4221fc05c4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4221fc05c4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4221fc05c4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b8f500ce3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b8f500ce3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b8f500ce3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b8f500ce3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bb57ffd6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dbb57ffd6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7162a3bc37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27162a3bc37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dbb57ffd6e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dbb57ffd6e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7162a3bc3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7162a3bc3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7162a3bc37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7162a3bc37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7162a3bc37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7162a3bc37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7162a3bc37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7162a3bc37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7162a3bc37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7162a3bc37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7162a3bc37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7162a3bc37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7162a3bc37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7162a3bc37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7162a3bc37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7162a3bc37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7162a3bc37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7162a3bc37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7162a3bc37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7162a3bc37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7162a3bc37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7162a3bc37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7162a3bc37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7162a3bc37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7162a3bc37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7162a3bc37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7162a3bc37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7162a3bc37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7162a3bc37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27162a3bc37_0_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27162a3bc37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27162a3bc37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7162a3bc37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27162a3bc37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7162a3bc37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27162a3bc37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7162a3bc37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27162a3bc37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b8f500ce3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2b8f500ce37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dbb57ffd6e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dbb57ffd6e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dbb57ffd6e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dbb57ffd6e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2c707035ba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2c707035ba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27162a3bc37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27162a3bc37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27162a3bc37_0_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27162a3bc37_0_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7162a3bc37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7162a3bc37_0_9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7162a3bc37_0_1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27162a3bc37_0_1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7162a3bc37_0_10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7162a3bc37_0_10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27162a3bc37_0_1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27162a3bc37_0_1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27162a3bc37_0_1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27162a3bc37_0_1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7162a3bc37_0_1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7162a3bc37_0_1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27162a3bc37_0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27162a3bc37_0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7162a3bc37_0_1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7162a3bc37_0_1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7162a3bc37_0_1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7162a3bc37_0_1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27162a3bc37_0_1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27162a3bc37_0_1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7162a3bc37_0_1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7162a3bc37_0_1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dbb57ffd6e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dbb57ffd6e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2b9a839052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2b9a839052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27162a3bc37_0_1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27162a3bc37_0_1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27162a3bc37_0_2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27162a3bc37_0_2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27162a3bc37_0_20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27162a3bc37_0_20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27162a3bc37_0_2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7162a3bc37_0_2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27162a3bc37_0_2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" name="Google Shape;1406;g27162a3bc37_0_2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27162a3bc37_0_2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6" name="Google Shape;1446;g27162a3bc37_0_2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27162a3bc37_0_2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27162a3bc37_0_2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7162a3bc37_0_2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7162a3bc37_0_2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27162a3bc37_0_1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7162a3bc37_0_1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27162a3bc37_0_2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27162a3bc37_0_2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g27162a3bc37_0_2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6" name="Google Shape;1726;g27162a3bc37_0_2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27162a3bc37_0_2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27162a3bc37_0_2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27162a3bc37_0_26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27162a3bc37_0_26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27162a3bc37_0_2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1" name="Google Shape;1921;g27162a3bc37_0_2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g27162a3bc37_0_2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9" name="Google Shape;1959;g27162a3bc37_0_2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27162a3bc37_0_2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27162a3bc37_0_2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27162a3bc37_0_2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27162a3bc37_0_2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g27162a3bc37_0_2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3" name="Google Shape;2093;g27162a3bc37_0_29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g2dbb57ffd6e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5" name="Google Shape;2155;g2dbb57ffd6e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2b9a839052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2b9a8390527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g27162a3bc37_0_3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7" name="Google Shape;2177;g27162a3bc37_0_3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g2b9a8390527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4" name="Google Shape;2354;g2b9a8390527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2b9a839052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1" name="Google Shape;2641;g2b9a839052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g24221fc05c4_0_8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8" name="Google Shape;2648;g24221fc05c4_0_8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26b38be6b65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26b38be6b65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0" name="Google Shape;2660;g24221fc05c4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1" name="Google Shape;2661;g24221fc05c4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g24221fc05c4_0_9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6" name="Google Shape;2666;g24221fc05c4_0_9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1" name="Google Shape;2671;g26b38be6b65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2" name="Google Shape;2672;g26b38be6b65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2c1a46384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2c1a46384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Google Shape;2685;g2c1a46384f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6" name="Google Shape;2686;g2c1a46384f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7" name="Google Shape;2697;g27162a3bc37_0_4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8" name="Google Shape;2698;g27162a3bc37_0_4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g27162a3bc37_0_4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6" name="Google Shape;2706;g27162a3bc37_0_4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g27162a3bc37_0_4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4" name="Google Shape;2714;g27162a3bc37_0_4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Google Shape;2722;g27162a3bc37_0_4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3" name="Google Shape;2723;g27162a3bc37_0_4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27162a3bc37_0_4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27162a3bc37_0_4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g27162a3bc37_0_4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0" name="Google Shape;2760;g27162a3bc37_0_42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 of ethanol. Takes 30,000 picoseconds</a:t>
            </a:r>
            <a:endParaRPr/>
          </a:p>
        </p:txBody>
      </p:sp>
      <p:sp>
        <p:nvSpPr>
          <p:cNvPr id="2761" name="Google Shape;2761;g27162a3bc37_0_42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101</a:t>
            </a:fld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g27162a3bc37_0_4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3" name="Google Shape;2773;g27162a3bc37_0_4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g27162a3bc37_0_4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0" name="Google Shape;2800;g27162a3bc37_0_4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" name="Google Shape;2806;g27162a3bc37_0_4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7" name="Google Shape;2807;g27162a3bc37_0_4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g27162a3bc37_0_4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5" name="Google Shape;2815;g27162a3bc37_0_4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1" name="Google Shape;2821;g27162a3bc37_0_4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2" name="Google Shape;2822;g27162a3bc37_0_4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g27162a3bc37_0_4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1" name="Google Shape;2831;g27162a3bc37_0_4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g27162a3bc37_0_4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5" name="Google Shape;2845;g27162a3bc37_0_4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9" name="Google Shape;2859;g27162a3bc37_0_4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0" name="Google Shape;2860;g27162a3bc37_0_4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Google Shape;2874;g2c1a46384f0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5" name="Google Shape;2875;g2c1a46384f0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5" name="Google Shape;3045;g2c1a46384f0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6" name="Google Shape;3046;g2c1a46384f0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g2c1a46384f0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0" name="Google Shape;3060;g2c1a46384f0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6" name="Google Shape;3066;g2c1a46384f0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7" name="Google Shape;3067;g2c1a46384f0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g27162a3bc37_0_4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5" name="Google Shape;3075;g27162a3bc37_0_4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Google Shape;3082;g27162a3bc37_0_48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3" name="Google Shape;3083;g27162a3bc37_0_48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g27162a3bc37_0_48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115</a:t>
            </a:fld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Google Shape;3104;g27162a3bc37_0_5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5" name="Google Shape;3105;g27162a3bc37_0_50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Google Shape;3122;g27162a3bc37_0_5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3" name="Google Shape;3123;g27162a3bc37_0_5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1" name="Google Shape;3141;g27162a3bc37_0_5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2" name="Google Shape;3142;g27162a3bc37_0_5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Google Shape;3162;g27162a3bc37_0_50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3" name="Google Shape;3163;g27162a3bc37_0_50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g27162a3bc37_0_5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5" name="Google Shape;3185;g27162a3bc37_0_5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4" name="Google Shape;3204;g27162a3bc37_0_5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5" name="Google Shape;3205;g27162a3bc37_0_5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1" name="Google Shape;3221;g27162a3bc37_0_5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2" name="Google Shape;3222;g27162a3bc37_0_5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9" name="Google Shape;3239;g27162a3bc37_0_5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0" name="Google Shape;3240;g27162a3bc37_0_5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7" name="Google Shape;3257;g27162a3bc37_0_5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8" name="Google Shape;3258;g27162a3bc37_0_5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5" name="Google Shape;3275;g27162a3bc37_0_5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6" name="Google Shape;3276;g27162a3bc37_0_5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3" name="Google Shape;3293;g26bd7871fa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4" name="Google Shape;3294;g26bd7871fa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" name="Google Shape;3307;g26bd7871fa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8" name="Google Shape;3308;g26bd7871fa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" name="Google Shape;3317;g26bd7871fa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8" name="Google Shape;3318;g26bd7871fa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5" name="Google Shape;3325;g26bd7871fa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6" name="Google Shape;3326;g26bd7871fae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2" name="Google Shape;3332;g26bd7871fa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3" name="Google Shape;3333;g26bd7871fa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2c41ea9f3e6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2c41ea9f3e6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3" name="Google Shape;3353;g27162a3bc37_0_5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4" name="Google Shape;3354;g27162a3bc37_0_56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5" name="Google Shape;3355;g27162a3bc37_0_56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132</a:t>
            </a:fld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6" name="Google Shape;3366;g27162a3bc37_0_56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7" name="Google Shape;3367;g27162a3bc37_0_5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27162a3bc37_0_56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3" name="Google Shape;3373;g27162a3bc37_0_5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" name="Google Shape;3378;g27162a3bc37_0_56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9" name="Google Shape;3379;g27162a3bc37_0_5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" name="Google Shape;3384;g27162a3bc37_0_56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5" name="Google Shape;3385;g27162a3bc37_0_5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g27162a3bc37_0_56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1" name="Google Shape;3391;g27162a3bc37_0_5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7" name="Google Shape;3397;g26bd7871fa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8" name="Google Shape;3398;g26bd7871fa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" name="Google Shape;3420;g26bd7871fae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1" name="Google Shape;3421;g26bd7871fae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9" name="Google Shape;3599;g26bd7871fae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0" name="Google Shape;3600;g26bd7871fae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g27162a3bc37_0_5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1" name="Google Shape;3621;g27162a3bc37_0_5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1" name="Google Shape;3641;g2c41ea9f3e6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2" name="Google Shape;3642;g2c41ea9f3e6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" name="Google Shape;3655;g27162a3bc37_0_5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6" name="Google Shape;3656;g27162a3bc37_0_5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4" name="Google Shape;3834;g2c41ea9f3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5" name="Google Shape;3835;g2c41ea9f3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3" name="Google Shape;3843;g24221fc05c4_0_1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4" name="Google Shape;3844;g24221fc05c4_0_1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9" name="Google Shape;3849;g2c41ea9f3e6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0" name="Google Shape;3850;g2c41ea9f3e6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6" name="Google Shape;3856;g2c41ea9f3e6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7" name="Google Shape;3857;g2c41ea9f3e6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1" name="Google Shape;3861;g2c41ea9f3e6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2" name="Google Shape;3862;g2c41ea9f3e6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g2c41ea9f3e6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g2c41ea9f3e6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4" name="Google Shape;3874;g2c41ea9f3e6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5" name="Google Shape;3875;g2c41ea9f3e6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4" name="Google Shape;3884;g2c41ea9f3e6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5" name="Google Shape;3885;g2c41ea9f3e6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g2c41ea9f3e6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0" name="Google Shape;3900;g2c41ea9f3e6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8" name="Google Shape;3918;g2c41ea9f3e6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9" name="Google Shape;3919;g2c41ea9f3e6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9" name="Google Shape;3939;g2e80fbbe462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0" name="Google Shape;3940;g2e80fbbe462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" name="Google Shape;3962;g273d0eb21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3" name="Google Shape;3963;g273d0eb21b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9" name="Google Shape;3969;g2749fb05cb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0" name="Google Shape;3970;g2749fb05cb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6" name="Google Shape;3986;g2c41ea9f3e6_0_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7" name="Google Shape;3987;g2c41ea9f3e6_0_6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2" name="Google Shape;3992;g2c41ea9f3e6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3" name="Google Shape;3993;g2c41ea9f3e6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0" name="Google Shape;4040;g2c41ea9f3e6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1" name="Google Shape;4041;g2c41ea9f3e6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Google Shape;4109;g26c42e83c2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0" name="Google Shape;4110;g26c42e83c25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g273cd9b6a95_0_17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6" name="Google Shape;4116;g273cd9b6a95_0_17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1" name="Google Shape;4121;g273cd9b6a95_0_17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2" name="Google Shape;4122;g273cd9b6a95_0_17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" name="Google Shape;4137;g2c41ea9f3e6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8" name="Google Shape;4138;g2c41ea9f3e6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8" name="Google Shape;4158;g26c42e83c25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9" name="Google Shape;4159;g26c42e83c25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9" name="Google Shape;4179;g2749fb05cb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0" name="Google Shape;4180;g2749fb05cb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" name="Google Shape;4188;g2c707035bad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9" name="Google Shape;4189;g2c707035bad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5" name="Google Shape;4205;g2e80fbbe462_2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6" name="Google Shape;4206;g2e80fbbe462_2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3" name="Google Shape;4253;g2c707035bad_1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4" name="Google Shape;4254;g2c707035bad_1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4" name="Google Shape;4264;g2c707035bad_1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5" name="Google Shape;4265;g2c707035bad_1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1" name="Google Shape;4271;g2c707035bad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2" name="Google Shape;4272;g2c707035bad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9" name="Google Shape;4279;g2c7924da2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0" name="Google Shape;4280;g2c7924da2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6" name="Google Shape;4286;g2c7924da29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7" name="Google Shape;4287;g2c7924da29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4" name="Google Shape;4294;g2c7924da29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5" name="Google Shape;4295;g2c7924da29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Google Shape;4302;g2c7924da29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3" name="Google Shape;4303;g2c7924da29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9" name="Google Shape;4309;g2c7924da29f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0" name="Google Shape;4310;g2c7924da29f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5" name="Google Shape;4315;g2caecb5c8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6" name="Google Shape;4316;g2caecb5c8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2" name="Google Shape;4322;g2caecb5c86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3" name="Google Shape;4323;g2caecb5c86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Google Shape;4327;g2caecb5c86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8" name="Google Shape;4328;g2caecb5c86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3" name="Google Shape;4333;g2caecb5c86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4" name="Google Shape;4334;g2caecb5c86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" name="Google Shape;4403;g2caecb5c86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4" name="Google Shape;4404;g2caecb5c861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0" name="Google Shape;4410;g2caecb5c861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1" name="Google Shape;4411;g2caecb5c861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7" name="Google Shape;4417;g2caecb5c861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8" name="Google Shape;4418;g2caecb5c861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" name="Google Shape;4433;g2caecb5c861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4" name="Google Shape;4434;g2caecb5c861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1" name="Google Shape;4441;g2caecb5c861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2" name="Google Shape;4442;g2caecb5c861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8" name="Google Shape;4448;g2caecb5c861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9" name="Google Shape;4449;g2caecb5c861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" name="Google Shape;4495;g2caecb5c861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6" name="Google Shape;4496;g2caecb5c861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4" name="Google Shape;4514;g2caecb5c861_0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5" name="Google Shape;4515;g2caecb5c861_0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3" name="Google Shape;4523;g2caecb5c861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4" name="Google Shape;4524;g2caecb5c861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1" name="Google Shape;4531;g2caecb5c861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2" name="Google Shape;4532;g2caecb5c861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3" name="Google Shape;4553;g2caecb5c861_0_7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4" name="Google Shape;4554;g2caecb5c861_0_7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0" name="Google Shape;4570;g2caecb5c861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1" name="Google Shape;4571;g2caecb5c861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9" name="Google Shape;4619;g2770dd3926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0" name="Google Shape;4620;g2770dd3926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5" name="Google Shape;4665;g2caecb5c861_0_9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6" name="Google Shape;4666;g2caecb5c861_0_9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7" name="Google Shape;4677;g24221fc05c4_0_1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8" name="Google Shape;4678;g24221fc05c4_0_1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4" name="Google Shape;4684;g2cb6303c3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5" name="Google Shape;4685;g2cb6303c3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7" name="Google Shape;4697;g2cb6303c3c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8" name="Google Shape;4698;g2cb6303c3c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" name="Google Shape;4710;g2cb6303c3c8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1" name="Google Shape;4711;g2cb6303c3c8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" name="Google Shape;4720;g2cb6303c3c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1" name="Google Shape;4721;g2cb6303c3c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1" name="Google Shape;4731;g2cb6303c3c8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2" name="Google Shape;4732;g2cb6303c3c8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8" name="Google Shape;4738;g2cb6303c3c8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9" name="Google Shape;4739;g2cb6303c3c8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jpeg"/><Relationship Id="rId4" Type="http://schemas.openxmlformats.org/officeDocument/2006/relationships/image" Target="../media/image41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4.pn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3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jpeg"/><Relationship Id="rId4" Type="http://schemas.openxmlformats.org/officeDocument/2006/relationships/image" Target="../media/image41.jpe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3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jpeg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3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3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3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3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png"/><Relationship Id="rId4" Type="http://schemas.openxmlformats.org/officeDocument/2006/relationships/image" Target="../media/image85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png"/><Relationship Id="rId4" Type="http://schemas.openxmlformats.org/officeDocument/2006/relationships/image" Target="../media/image86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2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3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3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3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3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3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3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3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3.xml"/></Relationships>
</file>

<file path=ppt/slides/_rels/slide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12" Type="http://schemas.openxmlformats.org/officeDocument/2006/relationships/image" Target="../media/image119.jpe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jpeg"/><Relationship Id="rId11" Type="http://schemas.openxmlformats.org/officeDocument/2006/relationships/image" Target="../media/image118.jpg"/><Relationship Id="rId5" Type="http://schemas.openxmlformats.org/officeDocument/2006/relationships/image" Target="../media/image112.jpg"/><Relationship Id="rId10" Type="http://schemas.openxmlformats.org/officeDocument/2006/relationships/image" Target="../media/image117.jp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1.jpe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3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3.jpe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3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3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jpe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3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3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1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3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5.jpe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6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7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3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Virus Biology &amp; Evolution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The Case of COVID-19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4100" y="2008625"/>
            <a:ext cx="1395800" cy="13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/>
          <p:nvPr/>
        </p:nvSpPr>
        <p:spPr>
          <a:xfrm>
            <a:off x="643950" y="2275975"/>
            <a:ext cx="78561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3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latin typeface="Calibri"/>
                <a:ea typeface="Calibri"/>
                <a:cs typeface="Calibri"/>
                <a:sym typeface="Calibri"/>
              </a:rPr>
              <a:t>Introduction to Viruses</a:t>
            </a: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 virus?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types of viruses there?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organisms do these viruses effect?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0675" y="417325"/>
            <a:ext cx="2434376" cy="238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Explain what a virus is and how it differs from living organisms.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and provide examples of how viruses affect all varieties of life.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What is a Virus?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46449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 virus has 2 components: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SzPts val="2500"/>
              <a:buFont typeface="Calibri"/>
              <a:buAutoNum type="arabicPeriod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Genetic Material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AutoNum type="arabicPeriod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Protective outer layer, made of phospholipids and/or proteins.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3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56651" y="233363"/>
            <a:ext cx="3996524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/>
          <p:nvPr/>
        </p:nvSpPr>
        <p:spPr>
          <a:xfrm>
            <a:off x="6155550" y="1843075"/>
            <a:ext cx="911612" cy="1571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1C232"/>
                </a:solidFill>
                <a:latin typeface="Arial"/>
              </a:rPr>
              <a:t>DNA / RNA</a:t>
            </a:r>
          </a:p>
        </p:txBody>
      </p:sp>
      <p:sp>
        <p:nvSpPr>
          <p:cNvPr id="165" name="Google Shape;165;p30"/>
          <p:cNvSpPr/>
          <p:nvPr/>
        </p:nvSpPr>
        <p:spPr>
          <a:xfrm>
            <a:off x="5208250" y="863100"/>
            <a:ext cx="882746" cy="1546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073763"/>
                </a:solidFill>
                <a:latin typeface="Arial"/>
              </a:rPr>
              <a:t>Membrane</a:t>
            </a:r>
          </a:p>
        </p:txBody>
      </p:sp>
      <p:sp>
        <p:nvSpPr>
          <p:cNvPr id="166" name="Google Shape;166;p30"/>
          <p:cNvSpPr/>
          <p:nvPr/>
        </p:nvSpPr>
        <p:spPr>
          <a:xfrm>
            <a:off x="5777375" y="4692400"/>
            <a:ext cx="2625146" cy="1546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4125"/>
                </a:solidFill>
                <a:latin typeface="Arial"/>
              </a:rPr>
              <a:t>Membrane Embedded Proteins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Virus Basics: Size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1"/>
          <p:cNvSpPr txBox="1">
            <a:spLocks noGrp="1"/>
          </p:cNvSpPr>
          <p:nvPr>
            <p:ph type="body" idx="1"/>
          </p:nvPr>
        </p:nvSpPr>
        <p:spPr>
          <a:xfrm>
            <a:off x="311700" y="904850"/>
            <a:ext cx="4685700" cy="3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Viruses are so small, they are classified as submicroscopic.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 COVID-19 particle is 1/20th the size of an E. coli bacteria.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However, different viruses range across different sizes.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1"/>
          <p:cNvSpPr/>
          <p:nvPr/>
        </p:nvSpPr>
        <p:spPr>
          <a:xfrm>
            <a:off x="6524609" y="904847"/>
            <a:ext cx="914400" cy="2743200"/>
          </a:xfrm>
          <a:prstGeom prst="can">
            <a:avLst>
              <a:gd name="adj" fmla="val 25000"/>
            </a:avLst>
          </a:prstGeom>
          <a:solidFill>
            <a:srgbClr val="2CB375"/>
          </a:solidFill>
          <a:ln w="2857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3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7175" y="1945325"/>
            <a:ext cx="457200" cy="4571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31"/>
          <p:cNvCxnSpPr/>
          <p:nvPr/>
        </p:nvCxnSpPr>
        <p:spPr>
          <a:xfrm>
            <a:off x="6166725" y="968400"/>
            <a:ext cx="614400" cy="603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31"/>
          <p:cNvCxnSpPr/>
          <p:nvPr/>
        </p:nvCxnSpPr>
        <p:spPr>
          <a:xfrm>
            <a:off x="8073900" y="2174625"/>
            <a:ext cx="184800" cy="392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31"/>
          <p:cNvSpPr/>
          <p:nvPr/>
        </p:nvSpPr>
        <p:spPr>
          <a:xfrm>
            <a:off x="1792075" y="4051375"/>
            <a:ext cx="548700" cy="5487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1"/>
          <p:cNvSpPr/>
          <p:nvPr/>
        </p:nvSpPr>
        <p:spPr>
          <a:xfrm>
            <a:off x="4611600" y="4234225"/>
            <a:ext cx="183000" cy="1830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1"/>
          <p:cNvSpPr/>
          <p:nvPr/>
        </p:nvSpPr>
        <p:spPr>
          <a:xfrm>
            <a:off x="6954300" y="4261675"/>
            <a:ext cx="128100" cy="128100"/>
          </a:xfrm>
          <a:prstGeom prst="ellipse">
            <a:avLst/>
          </a:pr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1"/>
          <p:cNvSpPr/>
          <p:nvPr/>
        </p:nvSpPr>
        <p:spPr>
          <a:xfrm>
            <a:off x="5352551" y="4136150"/>
            <a:ext cx="1466170" cy="3748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Hepatitis A Virus</a:t>
            </a:r>
            <a:b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~27 nm diameter</a:t>
            </a:r>
          </a:p>
        </p:txBody>
      </p:sp>
      <p:sp>
        <p:nvSpPr>
          <p:cNvPr id="181" name="Google Shape;181;p31"/>
          <p:cNvSpPr/>
          <p:nvPr/>
        </p:nvSpPr>
        <p:spPr>
          <a:xfrm>
            <a:off x="3027201" y="4136150"/>
            <a:ext cx="1466181" cy="3748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Norovirus</a:t>
            </a:r>
            <a:b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23-40 nm diameter</a:t>
            </a:r>
          </a:p>
        </p:txBody>
      </p:sp>
      <p:sp>
        <p:nvSpPr>
          <p:cNvPr id="182" name="Google Shape;182;p31"/>
          <p:cNvSpPr/>
          <p:nvPr/>
        </p:nvSpPr>
        <p:spPr>
          <a:xfrm>
            <a:off x="246677" y="4138554"/>
            <a:ext cx="1466171" cy="3748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Influenza</a:t>
            </a:r>
            <a:b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80-120 nm diameter</a:t>
            </a:r>
          </a:p>
        </p:txBody>
      </p:sp>
      <p:sp>
        <p:nvSpPr>
          <p:cNvPr id="183" name="Google Shape;183;p31"/>
          <p:cNvSpPr/>
          <p:nvPr/>
        </p:nvSpPr>
        <p:spPr>
          <a:xfrm>
            <a:off x="7533101" y="2644075"/>
            <a:ext cx="1573115" cy="3748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COVID-19 Virus</a:t>
            </a:r>
            <a:b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~100 nm diameter</a:t>
            </a:r>
          </a:p>
        </p:txBody>
      </p:sp>
      <p:sp>
        <p:nvSpPr>
          <p:cNvPr id="184" name="Google Shape;184;p31"/>
          <p:cNvSpPr/>
          <p:nvPr/>
        </p:nvSpPr>
        <p:spPr>
          <a:xfrm>
            <a:off x="5246951" y="488800"/>
            <a:ext cx="1134976" cy="41604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E. coli size for</a:t>
            </a:r>
            <a:b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comparison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Virus Basics: Classification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2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59103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They are classified as non-living as they cannot replicate their own genetic material.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Instead, once infection occurs, viruses rely on a host’s replication machinery to replicate its genetic material.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3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7374" y="526950"/>
            <a:ext cx="3890800" cy="38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Virus Basics: Classification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59103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This is a parasitic relationship; the virus uses the host to promote its own fitness, at the expense of the host’s fitness.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3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7374" y="526950"/>
            <a:ext cx="3890800" cy="38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Different Types of Viruses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4"/>
          <p:cNvSpPr txBox="1">
            <a:spLocks noGrp="1"/>
          </p:cNvSpPr>
          <p:nvPr>
            <p:ph type="body" idx="1"/>
          </p:nvPr>
        </p:nvSpPr>
        <p:spPr>
          <a:xfrm>
            <a:off x="146075" y="1061775"/>
            <a:ext cx="8847300" cy="5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Viruses can affect bacteria, fungi, plants, and animals.</a:t>
            </a:r>
            <a:br>
              <a:rPr lang="en" sz="2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3 Examples: 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4"/>
          <p:cNvSpPr txBox="1"/>
          <p:nvPr/>
        </p:nvSpPr>
        <p:spPr>
          <a:xfrm>
            <a:off x="311700" y="4317350"/>
            <a:ext cx="2222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Bacteriophages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4"/>
          <p:cNvSpPr txBox="1"/>
          <p:nvPr/>
        </p:nvSpPr>
        <p:spPr>
          <a:xfrm>
            <a:off x="3334400" y="4125775"/>
            <a:ext cx="2222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Plant Virus:</a:t>
            </a:r>
            <a:br>
              <a:rPr lang="en" sz="2000">
                <a:latin typeface="Calibri"/>
                <a:ea typeface="Calibri"/>
                <a:cs typeface="Calibri"/>
                <a:sym typeface="Calibri"/>
              </a:rPr>
            </a:b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TOBACCO MOSAIC</a:t>
            </a:r>
            <a:br>
              <a:rPr lang="en" sz="2000">
                <a:latin typeface="Calibri"/>
                <a:ea typeface="Calibri"/>
                <a:cs typeface="Calibri"/>
                <a:sym typeface="Calibri"/>
              </a:rPr>
            </a:b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VIRUS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4"/>
          <p:cNvSpPr txBox="1"/>
          <p:nvPr/>
        </p:nvSpPr>
        <p:spPr>
          <a:xfrm>
            <a:off x="6357100" y="4086500"/>
            <a:ext cx="2222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Animal Virus:</a:t>
            </a:r>
            <a:br>
              <a:rPr lang="en" sz="2000">
                <a:latin typeface="Calibri"/>
                <a:ea typeface="Calibri"/>
                <a:cs typeface="Calibri"/>
                <a:sym typeface="Calibri"/>
              </a:rPr>
            </a:b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COVID-19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4"/>
          <p:cNvSpPr/>
          <p:nvPr/>
        </p:nvSpPr>
        <p:spPr>
          <a:xfrm>
            <a:off x="895350" y="2297000"/>
            <a:ext cx="1055100" cy="1055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</a:t>
            </a:r>
            <a:endParaRPr/>
          </a:p>
        </p:txBody>
      </p:sp>
      <p:sp>
        <p:nvSpPr>
          <p:cNvPr id="209" name="Google Shape;209;p34"/>
          <p:cNvSpPr/>
          <p:nvPr/>
        </p:nvSpPr>
        <p:spPr>
          <a:xfrm>
            <a:off x="6894988" y="2251125"/>
            <a:ext cx="1055100" cy="1055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Covid19</a:t>
            </a:r>
            <a:br>
              <a:rPr lang="en"/>
            </a:br>
            <a:r>
              <a:rPr lang="en"/>
              <a:t>bubble</a:t>
            </a:r>
            <a:endParaRPr/>
          </a:p>
        </p:txBody>
      </p:sp>
      <p:pic>
        <p:nvPicPr>
          <p:cNvPr id="210" name="Google Shape;210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700" y="2251123"/>
            <a:ext cx="2222400" cy="174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1525" y="2251125"/>
            <a:ext cx="2222400" cy="174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7694" y="2074213"/>
            <a:ext cx="2141204" cy="209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Bacteriophages: 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(Bacteria Viruses)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5"/>
          <p:cNvSpPr txBox="1">
            <a:spLocks noGrp="1"/>
          </p:cNvSpPr>
          <p:nvPr>
            <p:ph type="body" idx="1"/>
          </p:nvPr>
        </p:nvSpPr>
        <p:spPr>
          <a:xfrm>
            <a:off x="311700" y="1857375"/>
            <a:ext cx="3776700" cy="30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Infect: </a:t>
            </a:r>
            <a:r>
              <a:rPr lang="en" sz="2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Bacteria</a:t>
            </a:r>
            <a:endParaRPr sz="25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Goal:  Utilize </a:t>
            </a:r>
            <a:r>
              <a:rPr lang="en" sz="2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bacterial</a:t>
            </a:r>
            <a:br>
              <a:rPr lang="en" sz="2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cellular machinery to produce more copies of the viral capsules.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3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3900" y="28"/>
            <a:ext cx="43701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Bacteriophages: 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(Bacteria Viruses)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6"/>
          <p:cNvSpPr txBox="1">
            <a:spLocks noGrp="1"/>
          </p:cNvSpPr>
          <p:nvPr>
            <p:ph type="body" idx="1"/>
          </p:nvPr>
        </p:nvSpPr>
        <p:spPr>
          <a:xfrm>
            <a:off x="311700" y="1857375"/>
            <a:ext cx="3613800" cy="30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Infect: </a:t>
            </a:r>
            <a:r>
              <a:rPr lang="en" sz="2500" b="1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Plant</a:t>
            </a:r>
            <a:endParaRPr sz="25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Goal:  Utilize </a:t>
            </a:r>
            <a:r>
              <a:rPr lang="en" sz="2500" b="1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plant</a:t>
            </a:r>
            <a:br>
              <a:rPr lang="en" sz="2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cellular machinery to produce more copies of the viral capsules.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3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5295" y="0"/>
            <a:ext cx="43987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>
            <a:spLocks noGrp="1"/>
          </p:cNvSpPr>
          <p:nvPr>
            <p:ph type="title"/>
          </p:nvPr>
        </p:nvSpPr>
        <p:spPr>
          <a:xfrm>
            <a:off x="311700" y="98925"/>
            <a:ext cx="8520600" cy="9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11" b="1" u="sng">
                <a:latin typeface="Calibri"/>
                <a:ea typeface="Calibri"/>
                <a:cs typeface="Calibri"/>
                <a:sym typeface="Calibri"/>
              </a:rPr>
              <a:t>Case Study</a:t>
            </a:r>
            <a:endParaRPr sz="3011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Plant Virus: Tobacco Mosaic Virus</a:t>
            </a:r>
            <a:endParaRPr sz="3011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Infects Tobacco (&amp; other similar plants), via RNA genetic material</a:t>
            </a:r>
            <a:endParaRPr sz="24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Plant viruses can spread via insects transporting capsules from plant to plant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7042" y="1710838"/>
            <a:ext cx="2188146" cy="21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529188" y="2048525"/>
            <a:ext cx="2166724" cy="151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7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886" y="1710839"/>
            <a:ext cx="3282564" cy="21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 txBox="1"/>
          <p:nvPr/>
        </p:nvSpPr>
        <p:spPr>
          <a:xfrm>
            <a:off x="776575" y="3842025"/>
            <a:ext cx="751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Virus Diseased Leaves</a:t>
            </a:r>
            <a:r>
              <a:rPr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Microscopic Imagery of TMV</a:t>
            </a:r>
            <a:r>
              <a:rPr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                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Insect Carriers of Viruses on Plants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Animal Viruses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8"/>
          <p:cNvSpPr txBox="1">
            <a:spLocks noGrp="1"/>
          </p:cNvSpPr>
          <p:nvPr>
            <p:ph type="body" idx="1"/>
          </p:nvPr>
        </p:nvSpPr>
        <p:spPr>
          <a:xfrm>
            <a:off x="311700" y="1857375"/>
            <a:ext cx="3761100" cy="30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Infect: </a:t>
            </a:r>
            <a:r>
              <a:rPr lang="en" sz="25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Animals</a:t>
            </a:r>
            <a:endParaRPr sz="25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Goal:  Utilize </a:t>
            </a:r>
            <a:r>
              <a:rPr lang="en" sz="25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animals</a:t>
            </a:r>
            <a:br>
              <a:rPr lang="en" sz="2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cellular machinery to produce more copies of the viral capsules.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31700"/>
            <a:ext cx="4572000" cy="448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 txBox="1">
            <a:spLocks noGrp="1"/>
          </p:cNvSpPr>
          <p:nvPr>
            <p:ph type="title"/>
          </p:nvPr>
        </p:nvSpPr>
        <p:spPr>
          <a:xfrm>
            <a:off x="311700" y="98925"/>
            <a:ext cx="8520600" cy="9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 u="sng">
                <a:latin typeface="Calibri"/>
                <a:ea typeface="Calibri"/>
                <a:cs typeface="Calibri"/>
                <a:sym typeface="Calibri"/>
              </a:rPr>
              <a:t>Case Study</a:t>
            </a:r>
            <a:endParaRPr sz="3011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Animal Virus: COVID- 19</a:t>
            </a:r>
            <a:endParaRPr sz="3011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Infects human cells with RNA genetic material via spike proteins</a:t>
            </a:r>
            <a:endParaRPr sz="24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solidFill>
                <a:srgbClr val="3BB44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Commonly enters hosts through the airway (nose and mouth)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3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4025" y="1650800"/>
            <a:ext cx="2469400" cy="241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3300" y="1650800"/>
            <a:ext cx="2641960" cy="225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9"/>
          <p:cNvSpPr/>
          <p:nvPr/>
        </p:nvSpPr>
        <p:spPr>
          <a:xfrm>
            <a:off x="6751425" y="1607925"/>
            <a:ext cx="1772400" cy="27300"/>
          </a:xfrm>
          <a:prstGeom prst="rect">
            <a:avLst/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9"/>
          <p:cNvSpPr/>
          <p:nvPr/>
        </p:nvSpPr>
        <p:spPr>
          <a:xfrm rot="2946705">
            <a:off x="6744726" y="1896010"/>
            <a:ext cx="331355" cy="600229"/>
          </a:xfrm>
          <a:prstGeom prst="rect">
            <a:avLst/>
          </a:prstGeom>
          <a:noFill/>
          <a:ln w="38100" cap="flat" cmpd="sng">
            <a:solidFill>
              <a:srgbClr val="FFB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54" name="Google Shape;254;p39"/>
          <p:cNvCxnSpPr>
            <a:stCxn id="253" idx="0"/>
            <a:endCxn id="252" idx="2"/>
          </p:cNvCxnSpPr>
          <p:nvPr/>
        </p:nvCxnSpPr>
        <p:spPr>
          <a:xfrm rot="10800000" flipH="1">
            <a:off x="7137504" y="1635125"/>
            <a:ext cx="500100" cy="364800"/>
          </a:xfrm>
          <a:prstGeom prst="straightConnector1">
            <a:avLst/>
          </a:prstGeom>
          <a:noFill/>
          <a:ln w="38100" cap="flat" cmpd="sng">
            <a:solidFill>
              <a:srgbClr val="FFB2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Viruses Affecting Humans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6900" cy="32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Around 270 Viruses affect humans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Not all viruses are pathological; some are advantageous to development within the human virome (subset of microbiome)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However, throughout history there have been many pathological viruses.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0"/>
          <p:cNvSpPr txBox="1"/>
          <p:nvPr/>
        </p:nvSpPr>
        <p:spPr>
          <a:xfrm>
            <a:off x="4941450" y="0"/>
            <a:ext cx="42939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COVID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INFLUENZA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RHINOVIRUS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ROTAVIRUS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IMMUNODEFICIENCY 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EBOLA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PAPILLOMAVIRUS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MEASLES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CHICKEN POX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SHINGLES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HERPES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NOROVIRUS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HEPATITIS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RESPIRATORY SYNCYTIAL 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ADENOVIRUS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PARAINFLUENZA </a:t>
            </a:r>
            <a:r>
              <a:rPr lang="en" sz="11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(Etcetera, Etcetera….)</a:t>
            </a:r>
            <a:endParaRPr sz="11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Viruses Affecting Humans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6900" cy="32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Contagious Viruses: 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Some of the most contagious viruses include influenza, rhinovirus (common cold), &amp; measles.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Measles is contagious enough to infect 90% of individuals in close contact with the disease.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1"/>
          <p:cNvSpPr txBox="1"/>
          <p:nvPr/>
        </p:nvSpPr>
        <p:spPr>
          <a:xfrm>
            <a:off x="4941450" y="0"/>
            <a:ext cx="42939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COVID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INFLUENZA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RHINOVIRUS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ROTAVIRUS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IMMUNODEFICIENCY 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EBOLA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PAPILLOMAVIRUS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MEASLES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CHICKEN POX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SHINGLES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HERPES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NOROVIRUS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HEPATITIS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RESPIRATORY SYNCYTIAL 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ADENOVIRUS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PARAINFLUENZA </a:t>
            </a:r>
            <a:r>
              <a:rPr lang="en" sz="11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(Etcetera, Etcetera….)</a:t>
            </a:r>
            <a:endParaRPr sz="11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Viruses Affecting Humans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6900" cy="32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Deadliest Viruses: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Some of the deadliest viruses known to humans include: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Marburg ~ 50% mortality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Ebola ~ 50% mortality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Smallpox ~ 30% mortality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2"/>
          <p:cNvSpPr txBox="1"/>
          <p:nvPr/>
        </p:nvSpPr>
        <p:spPr>
          <a:xfrm>
            <a:off x="4941450" y="0"/>
            <a:ext cx="42939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COVID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INFLUENZA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RHINOVIRUS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ROTAVIRUS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IMMUNODEFICIENCY 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EBOLA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PAPILLOMAVIRUS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MEASLES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CHICKEN POX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SHINGLES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HERPES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NOROVIRUS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HEPATITIS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RESPIRATORY SYNCYTIAL 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ADENOVIRUS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PARAINFLUENZA </a:t>
            </a:r>
            <a:r>
              <a:rPr lang="en" sz="11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(Etcetera, Etcetera….)</a:t>
            </a:r>
            <a:endParaRPr sz="11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COVID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2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Each virus has a unique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mechanism of infection,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and this unit will explore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 COVID-19 virus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as a case study.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43"/>
          <p:cNvSpPr txBox="1"/>
          <p:nvPr/>
        </p:nvSpPr>
        <p:spPr>
          <a:xfrm>
            <a:off x="4941450" y="0"/>
            <a:ext cx="42939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COVID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INFLUENZA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RHINOVIRUS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ROTAVIRUS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IMMUNODEFICIENCY 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EBOLA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HUMAN PAPILLOMAVIRUS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MEASLES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CHICKEN POX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SHINGLES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HERPES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NOROVIRUS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HEPATITIS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RESPIRATORY SYNCYTIAL VIRUS</a:t>
            </a:r>
            <a:endParaRPr sz="19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ADENOVIRUS</a:t>
            </a:r>
            <a:b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9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PARAINFLUENZA </a:t>
            </a:r>
            <a:r>
              <a:rPr lang="en" sz="11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(Etcetera, Etcetera….)</a:t>
            </a:r>
            <a:endParaRPr sz="11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4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44"/>
          <p:cNvSpPr txBox="1"/>
          <p:nvPr/>
        </p:nvSpPr>
        <p:spPr>
          <a:xfrm>
            <a:off x="907675" y="1366725"/>
            <a:ext cx="6875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Exploration into the life cycle of a virus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Overview of the virus life cycle, including entry, replication and shedding of new viral capsules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5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Virus Biology &amp; Evolution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The Case of COVID-19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4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4100" y="2008625"/>
            <a:ext cx="1395800" cy="13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5"/>
          <p:cNvSpPr txBox="1"/>
          <p:nvPr/>
        </p:nvSpPr>
        <p:spPr>
          <a:xfrm>
            <a:off x="643950" y="2275975"/>
            <a:ext cx="7856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3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Life Cycle of a Virus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6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a virus enter a host?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entered, what happens?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Be able to explain and sketch entry of viral genetic material into the host cell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Provide an overview of how viral genetic material uses host cell’s machinery for replication.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similarities and differences for various mechanisms of viral shedding (and in what circumstances they apply).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Viral Infection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8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Although viral infection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can vary depending on the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specific virus, many (along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with COVID-19) enter 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 host via respiration.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4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300" y="0"/>
            <a:ext cx="49237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Viral Infection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4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300" y="0"/>
            <a:ext cx="49237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700" y="2644700"/>
            <a:ext cx="3561426" cy="2374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9"/>
          <p:cNvSpPr txBox="1">
            <a:spLocks noGrp="1"/>
          </p:cNvSpPr>
          <p:nvPr>
            <p:ph type="body" idx="1"/>
          </p:nvPr>
        </p:nvSpPr>
        <p:spPr>
          <a:xfrm>
            <a:off x="311700" y="1068850"/>
            <a:ext cx="39087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The airway consists of respiratory tract epithelial cells (below), which are main targets of viruses once inhaled.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Viral Infection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0"/>
          <p:cNvSpPr txBox="1">
            <a:spLocks noGrp="1"/>
          </p:cNvSpPr>
          <p:nvPr>
            <p:ph type="body" idx="1"/>
          </p:nvPr>
        </p:nvSpPr>
        <p:spPr>
          <a:xfrm>
            <a:off x="6221525" y="1387600"/>
            <a:ext cx="27315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Once the virus is inside the host’s respiratory system, it can begin infection.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5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550" y="1068900"/>
            <a:ext cx="6001174" cy="40007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p50"/>
          <p:cNvGrpSpPr/>
          <p:nvPr/>
        </p:nvGrpSpPr>
        <p:grpSpPr>
          <a:xfrm>
            <a:off x="2213025" y="1779672"/>
            <a:ext cx="1403716" cy="2161428"/>
            <a:chOff x="1582625" y="1487347"/>
            <a:chExt cx="1403716" cy="2161428"/>
          </a:xfrm>
        </p:grpSpPr>
        <p:sp>
          <p:nvSpPr>
            <p:cNvPr id="330" name="Google Shape;330;p50"/>
            <p:cNvSpPr/>
            <p:nvPr/>
          </p:nvSpPr>
          <p:spPr>
            <a:xfrm>
              <a:off x="1582625" y="2417875"/>
              <a:ext cx="1164900" cy="1230900"/>
            </a:xfrm>
            <a:prstGeom prst="ellipse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50"/>
            <p:cNvSpPr/>
            <p:nvPr/>
          </p:nvSpPr>
          <p:spPr>
            <a:xfrm rot="1658086">
              <a:off x="2666902" y="1438491"/>
              <a:ext cx="64678" cy="1109911"/>
            </a:xfrm>
            <a:prstGeom prst="rect">
              <a:avLst/>
            </a:prstGeom>
            <a:solidFill>
              <a:schemeClr val="dk1"/>
            </a:solidFill>
            <a:ln w="1143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5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675" y="0"/>
            <a:ext cx="9189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1"/>
          <p:cNvSpPr/>
          <p:nvPr/>
        </p:nvSpPr>
        <p:spPr>
          <a:xfrm rot="10800000">
            <a:off x="4001525" y="3343750"/>
            <a:ext cx="941100" cy="639600"/>
          </a:xfrm>
          <a:prstGeom prst="triangle">
            <a:avLst>
              <a:gd name="adj" fmla="val 50000"/>
            </a:avLst>
          </a:prstGeom>
          <a:solidFill>
            <a:srgbClr val="77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8" name="Google Shape;338;p5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675" y="0"/>
            <a:ext cx="918967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1"/>
          <p:cNvSpPr txBox="1">
            <a:spLocks noGrp="1"/>
          </p:cNvSpPr>
          <p:nvPr>
            <p:ph type="title"/>
          </p:nvPr>
        </p:nvSpPr>
        <p:spPr>
          <a:xfrm>
            <a:off x="37565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 u="sng">
                <a:latin typeface="Calibri"/>
                <a:ea typeface="Calibri"/>
                <a:cs typeface="Calibri"/>
                <a:sym typeface="Calibri"/>
              </a:rPr>
              <a:t>Infection</a:t>
            </a:r>
            <a:br>
              <a:rPr lang="en" sz="6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Stage 1: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600" b="1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ENTRY</a:t>
            </a:r>
            <a:endParaRPr sz="16600" b="1">
              <a:solidFill>
                <a:srgbClr val="FFD9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Types of Viruses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52"/>
          <p:cNvSpPr txBox="1">
            <a:spLocks noGrp="1"/>
          </p:cNvSpPr>
          <p:nvPr>
            <p:ph type="body" idx="1"/>
          </p:nvPr>
        </p:nvSpPr>
        <p:spPr>
          <a:xfrm>
            <a:off x="91350" y="1360175"/>
            <a:ext cx="4038000" cy="3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Each virus has genetic material stored within it, but its mode of entry differs depending on its external layer.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525" y="445038"/>
            <a:ext cx="1934326" cy="20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3">
            <a:off x="5006425" y="3439700"/>
            <a:ext cx="1283700" cy="1160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pic>
      <p:sp>
        <p:nvSpPr>
          <p:cNvPr id="348" name="Google Shape;348;p52"/>
          <p:cNvSpPr/>
          <p:nvPr/>
        </p:nvSpPr>
        <p:spPr>
          <a:xfrm>
            <a:off x="7198998" y="3439551"/>
            <a:ext cx="1206000" cy="1078200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52"/>
          <p:cNvSpPr/>
          <p:nvPr/>
        </p:nvSpPr>
        <p:spPr>
          <a:xfrm>
            <a:off x="7332550" y="3558350"/>
            <a:ext cx="931800" cy="84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52"/>
          <p:cNvSpPr/>
          <p:nvPr/>
        </p:nvSpPr>
        <p:spPr>
          <a:xfrm>
            <a:off x="5399323" y="133530"/>
            <a:ext cx="2591775" cy="3872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Membrane Bound Viruses (COVID-19)</a:t>
            </a:r>
          </a:p>
        </p:txBody>
      </p:sp>
      <p:sp>
        <p:nvSpPr>
          <p:cNvPr id="351" name="Google Shape;351;p52"/>
          <p:cNvSpPr/>
          <p:nvPr/>
        </p:nvSpPr>
        <p:spPr>
          <a:xfrm>
            <a:off x="5879098" y="2900706"/>
            <a:ext cx="1632226" cy="42481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Protein Encased Viruses</a:t>
            </a:r>
          </a:p>
        </p:txBody>
      </p:sp>
      <p:grpSp>
        <p:nvGrpSpPr>
          <p:cNvPr id="352" name="Google Shape;352;p52"/>
          <p:cNvGrpSpPr/>
          <p:nvPr/>
        </p:nvGrpSpPr>
        <p:grpSpPr>
          <a:xfrm>
            <a:off x="6787670" y="737628"/>
            <a:ext cx="1707678" cy="1528660"/>
            <a:chOff x="6087251" y="737625"/>
            <a:chExt cx="2313300" cy="2273100"/>
          </a:xfrm>
        </p:grpSpPr>
        <p:sp>
          <p:nvSpPr>
            <p:cNvPr id="353" name="Google Shape;353;p52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2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2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52"/>
          <p:cNvSpPr/>
          <p:nvPr/>
        </p:nvSpPr>
        <p:spPr>
          <a:xfrm>
            <a:off x="7063400" y="984100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7" name="Google Shape;357;p52"/>
          <p:cNvSpPr/>
          <p:nvPr/>
        </p:nvSpPr>
        <p:spPr>
          <a:xfrm>
            <a:off x="7416075" y="3654976"/>
            <a:ext cx="722432" cy="620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" name="Google Shape;358;p52"/>
          <p:cNvSpPr/>
          <p:nvPr/>
        </p:nvSpPr>
        <p:spPr>
          <a:xfrm>
            <a:off x="6743488" y="4700476"/>
            <a:ext cx="455510" cy="8671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Calibri"/>
              </a:rPr>
              <a:t>Protein Layer</a:t>
            </a:r>
          </a:p>
        </p:txBody>
      </p:sp>
      <p:cxnSp>
        <p:nvCxnSpPr>
          <p:cNvPr id="359" name="Google Shape;359;p52"/>
          <p:cNvCxnSpPr/>
          <p:nvPr/>
        </p:nvCxnSpPr>
        <p:spPr>
          <a:xfrm rot="10800000" flipH="1">
            <a:off x="7007225" y="4440025"/>
            <a:ext cx="575700" cy="20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0" name="Google Shape;360;p52"/>
          <p:cNvSpPr/>
          <p:nvPr/>
        </p:nvSpPr>
        <p:spPr>
          <a:xfrm>
            <a:off x="8404988" y="3558338"/>
            <a:ext cx="579503" cy="7233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Calibri"/>
              </a:rPr>
              <a:t>Genetic Material</a:t>
            </a:r>
          </a:p>
        </p:txBody>
      </p:sp>
      <p:cxnSp>
        <p:nvCxnSpPr>
          <p:cNvPr id="361" name="Google Shape;361;p52"/>
          <p:cNvCxnSpPr/>
          <p:nvPr/>
        </p:nvCxnSpPr>
        <p:spPr>
          <a:xfrm flipH="1">
            <a:off x="7966600" y="3599525"/>
            <a:ext cx="411000" cy="246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2" name="Google Shape;362;p52"/>
          <p:cNvSpPr/>
          <p:nvPr/>
        </p:nvSpPr>
        <p:spPr>
          <a:xfrm>
            <a:off x="8324813" y="686338"/>
            <a:ext cx="579503" cy="7233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Calibri"/>
              </a:rPr>
              <a:t>Genetic Material</a:t>
            </a:r>
          </a:p>
        </p:txBody>
      </p:sp>
      <p:cxnSp>
        <p:nvCxnSpPr>
          <p:cNvPr id="363" name="Google Shape;363;p52"/>
          <p:cNvCxnSpPr/>
          <p:nvPr/>
        </p:nvCxnSpPr>
        <p:spPr>
          <a:xfrm flipH="1">
            <a:off x="7756350" y="727675"/>
            <a:ext cx="487200" cy="49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4" name="Google Shape;364;p52"/>
          <p:cNvSpPr/>
          <p:nvPr/>
        </p:nvSpPr>
        <p:spPr>
          <a:xfrm>
            <a:off x="8219613" y="2562351"/>
            <a:ext cx="452124" cy="90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Calibri"/>
              </a:rPr>
              <a:t>Spike Protein</a:t>
            </a:r>
          </a:p>
        </p:txBody>
      </p:sp>
      <p:cxnSp>
        <p:nvCxnSpPr>
          <p:cNvPr id="365" name="Google Shape;365;p52"/>
          <p:cNvCxnSpPr/>
          <p:nvPr/>
        </p:nvCxnSpPr>
        <p:spPr>
          <a:xfrm rot="10800000">
            <a:off x="7824799" y="2312485"/>
            <a:ext cx="580200" cy="203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6" name="Google Shape;366;p52"/>
          <p:cNvSpPr/>
          <p:nvPr/>
        </p:nvSpPr>
        <p:spPr>
          <a:xfrm>
            <a:off x="6400038" y="2230451"/>
            <a:ext cx="590357" cy="90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Calibri"/>
              </a:rPr>
              <a:t>Membrane Layer</a:t>
            </a:r>
          </a:p>
        </p:txBody>
      </p:sp>
      <p:cxnSp>
        <p:nvCxnSpPr>
          <p:cNvPr id="367" name="Google Shape;367;p52"/>
          <p:cNvCxnSpPr/>
          <p:nvPr/>
        </p:nvCxnSpPr>
        <p:spPr>
          <a:xfrm rot="10800000" flipH="1">
            <a:off x="6861050" y="2123350"/>
            <a:ext cx="385800" cy="5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5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675" y="0"/>
            <a:ext cx="9189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3"/>
          <p:cNvSpPr/>
          <p:nvPr/>
        </p:nvSpPr>
        <p:spPr>
          <a:xfrm rot="10800000">
            <a:off x="4001525" y="3343750"/>
            <a:ext cx="941100" cy="639600"/>
          </a:xfrm>
          <a:prstGeom prst="triangle">
            <a:avLst>
              <a:gd name="adj" fmla="val 50000"/>
            </a:avLst>
          </a:prstGeom>
          <a:solidFill>
            <a:srgbClr val="77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3"/>
          <p:cNvSpPr txBox="1"/>
          <p:nvPr/>
        </p:nvSpPr>
        <p:spPr>
          <a:xfrm>
            <a:off x="13763" y="3901125"/>
            <a:ext cx="8916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There are two modes of entry into cells for viruses: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&amp; Membrane Fusion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53"/>
          <p:cNvSpPr/>
          <p:nvPr/>
        </p:nvSpPr>
        <p:spPr>
          <a:xfrm>
            <a:off x="3403250" y="155300"/>
            <a:ext cx="2337501" cy="6029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4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381" name="Google Shape;381;p54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54"/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83" name="Google Shape;383;p54"/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384" name="Google Shape;384;p54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54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5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391" name="Google Shape;391;p55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55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5" name="Google Shape;395;p55"/>
          <p:cNvGrpSpPr/>
          <p:nvPr/>
        </p:nvGrpSpPr>
        <p:grpSpPr>
          <a:xfrm>
            <a:off x="8107450" y="-432835"/>
            <a:ext cx="904500" cy="764444"/>
            <a:chOff x="7198998" y="3439551"/>
            <a:chExt cx="1206000" cy="1078200"/>
          </a:xfrm>
        </p:grpSpPr>
        <p:sp>
          <p:nvSpPr>
            <p:cNvPr id="396" name="Google Shape;396;p55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5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55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5"/>
          <p:cNvSpPr/>
          <p:nvPr/>
        </p:nvSpPr>
        <p:spPr>
          <a:xfrm>
            <a:off x="8270762" y="-268275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55611224-7A75-2C8A-A837-FA4384D27467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15F5C623-0C90-950A-A12D-D959FEEE0C13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6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05" name="Google Shape;405;p56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56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56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0" name="Google Shape;410;p56"/>
          <p:cNvGrpSpPr/>
          <p:nvPr/>
        </p:nvGrpSpPr>
        <p:grpSpPr>
          <a:xfrm>
            <a:off x="6978575" y="73002"/>
            <a:ext cx="904500" cy="764444"/>
            <a:chOff x="6978575" y="73002"/>
            <a:chExt cx="904500" cy="764444"/>
          </a:xfrm>
        </p:grpSpPr>
        <p:grpSp>
          <p:nvGrpSpPr>
            <p:cNvPr id="411" name="Google Shape;411;p56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412" name="Google Shape;412;p56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56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56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881154EF-BEAE-D711-1CBB-810C1721C705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86542061-9B48-249C-ECEC-693078AD21A7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20" name="Google Shape;420;p57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57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4" name="Google Shape;424;p57"/>
          <p:cNvGrpSpPr/>
          <p:nvPr/>
        </p:nvGrpSpPr>
        <p:grpSpPr>
          <a:xfrm>
            <a:off x="5564625" y="457915"/>
            <a:ext cx="904500" cy="764444"/>
            <a:chOff x="7198998" y="3439551"/>
            <a:chExt cx="1206000" cy="1078200"/>
          </a:xfrm>
        </p:grpSpPr>
        <p:sp>
          <p:nvSpPr>
            <p:cNvPr id="425" name="Google Shape;425;p57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7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57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57"/>
          <p:cNvSpPr/>
          <p:nvPr/>
        </p:nvSpPr>
        <p:spPr>
          <a:xfrm>
            <a:off x="5727937" y="622475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92582C17-F405-4F8A-4D03-A9949E6373AC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41087DED-C9B3-8545-BE50-C867048A4A63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8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34" name="Google Shape;434;p58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58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8" name="Google Shape;438;p58"/>
          <p:cNvGrpSpPr/>
          <p:nvPr/>
        </p:nvGrpSpPr>
        <p:grpSpPr>
          <a:xfrm>
            <a:off x="4655275" y="855877"/>
            <a:ext cx="904500" cy="764444"/>
            <a:chOff x="7198998" y="3439551"/>
            <a:chExt cx="1206000" cy="1078200"/>
          </a:xfrm>
        </p:grpSpPr>
        <p:sp>
          <p:nvSpPr>
            <p:cNvPr id="439" name="Google Shape;439;p58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58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58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58"/>
          <p:cNvSpPr/>
          <p:nvPr/>
        </p:nvSpPr>
        <p:spPr>
          <a:xfrm>
            <a:off x="4818587" y="1020438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B6E6F072-1D1A-634E-42C5-E3A62590D89C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7EDC29CC-204B-145F-A664-91E97087F5D8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9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48" name="Google Shape;448;p59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59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2" name="Google Shape;452;p59"/>
          <p:cNvGrpSpPr/>
          <p:nvPr/>
        </p:nvGrpSpPr>
        <p:grpSpPr>
          <a:xfrm>
            <a:off x="4019825" y="1230865"/>
            <a:ext cx="904500" cy="764444"/>
            <a:chOff x="7198998" y="3439551"/>
            <a:chExt cx="1206000" cy="1078200"/>
          </a:xfrm>
        </p:grpSpPr>
        <p:sp>
          <p:nvSpPr>
            <p:cNvPr id="453" name="Google Shape;453;p59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9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" name="Google Shape;455;p59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59"/>
          <p:cNvSpPr/>
          <p:nvPr/>
        </p:nvSpPr>
        <p:spPr>
          <a:xfrm>
            <a:off x="4183137" y="1395425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39E8D650-E2F3-B5CA-FFAE-454B3F512658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DD558D55-1951-803B-C7C1-0413AE8C27A8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0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62" name="Google Shape;462;p60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60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60"/>
          <p:cNvSpPr/>
          <p:nvPr/>
        </p:nvSpPr>
        <p:spPr>
          <a:xfrm>
            <a:off x="3572125" y="1015375"/>
            <a:ext cx="1215000" cy="1461900"/>
          </a:xfrm>
          <a:prstGeom prst="ellipse">
            <a:avLst/>
          </a:prstGeom>
          <a:solidFill>
            <a:srgbClr val="CCCCCC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60"/>
          <p:cNvSpPr/>
          <p:nvPr/>
        </p:nvSpPr>
        <p:spPr>
          <a:xfrm>
            <a:off x="3399925" y="837850"/>
            <a:ext cx="1559400" cy="18051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60"/>
          <p:cNvSpPr/>
          <p:nvPr/>
        </p:nvSpPr>
        <p:spPr>
          <a:xfrm>
            <a:off x="3398900" y="2107650"/>
            <a:ext cx="1731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60"/>
          <p:cNvSpPr/>
          <p:nvPr/>
        </p:nvSpPr>
        <p:spPr>
          <a:xfrm>
            <a:off x="4787250" y="2107650"/>
            <a:ext cx="1731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60"/>
          <p:cNvSpPr/>
          <p:nvPr/>
        </p:nvSpPr>
        <p:spPr>
          <a:xfrm rot="3457550">
            <a:off x="3541639" y="2169818"/>
            <a:ext cx="108694" cy="6957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60"/>
          <p:cNvSpPr/>
          <p:nvPr/>
        </p:nvSpPr>
        <p:spPr>
          <a:xfrm rot="3408331">
            <a:off x="3546158" y="2195074"/>
            <a:ext cx="173156" cy="696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60"/>
          <p:cNvSpPr/>
          <p:nvPr/>
        </p:nvSpPr>
        <p:spPr>
          <a:xfrm rot="-3490113">
            <a:off x="4692322" y="2181868"/>
            <a:ext cx="125706" cy="6951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60"/>
          <p:cNvSpPr/>
          <p:nvPr/>
        </p:nvSpPr>
        <p:spPr>
          <a:xfrm rot="-3506635">
            <a:off x="4666731" y="2207327"/>
            <a:ext cx="109491" cy="6977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60"/>
          <p:cNvSpPr/>
          <p:nvPr/>
        </p:nvSpPr>
        <p:spPr>
          <a:xfrm>
            <a:off x="2786950" y="799050"/>
            <a:ext cx="2593800" cy="1230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60"/>
          <p:cNvGrpSpPr/>
          <p:nvPr/>
        </p:nvGrpSpPr>
        <p:grpSpPr>
          <a:xfrm>
            <a:off x="3706550" y="1542715"/>
            <a:ext cx="904500" cy="764444"/>
            <a:chOff x="7198998" y="3439551"/>
            <a:chExt cx="1206000" cy="1078200"/>
          </a:xfrm>
        </p:grpSpPr>
        <p:sp>
          <p:nvSpPr>
            <p:cNvPr id="476" name="Google Shape;476;p60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60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" name="Google Shape;478;p60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60"/>
          <p:cNvSpPr/>
          <p:nvPr/>
        </p:nvSpPr>
        <p:spPr>
          <a:xfrm>
            <a:off x="3869862" y="1699938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F6CEA887-DF77-375E-124A-D7B39EA1E346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60E05A82-1DEA-C4F9-EEBB-FB5492D3FABA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1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485" name="Google Shape;485;p61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61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61"/>
          <p:cNvSpPr/>
          <p:nvPr/>
        </p:nvSpPr>
        <p:spPr>
          <a:xfrm>
            <a:off x="3551300" y="1615100"/>
            <a:ext cx="1215000" cy="1461900"/>
          </a:xfrm>
          <a:prstGeom prst="ellipse">
            <a:avLst/>
          </a:prstGeom>
          <a:solidFill>
            <a:srgbClr val="CCCCCC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61"/>
          <p:cNvSpPr/>
          <p:nvPr/>
        </p:nvSpPr>
        <p:spPr>
          <a:xfrm>
            <a:off x="3379100" y="1443500"/>
            <a:ext cx="1559400" cy="18051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61"/>
          <p:cNvSpPr/>
          <p:nvPr/>
        </p:nvSpPr>
        <p:spPr>
          <a:xfrm>
            <a:off x="3306500" y="2107650"/>
            <a:ext cx="2103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61"/>
          <p:cNvSpPr/>
          <p:nvPr/>
        </p:nvSpPr>
        <p:spPr>
          <a:xfrm>
            <a:off x="4794275" y="2107650"/>
            <a:ext cx="1662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61"/>
          <p:cNvSpPr/>
          <p:nvPr/>
        </p:nvSpPr>
        <p:spPr>
          <a:xfrm rot="5580767">
            <a:off x="3414925" y="2175303"/>
            <a:ext cx="108450" cy="8952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61"/>
          <p:cNvSpPr/>
          <p:nvPr/>
        </p:nvSpPr>
        <p:spPr>
          <a:xfrm rot="5060178">
            <a:off x="4789658" y="2174899"/>
            <a:ext cx="109434" cy="898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61"/>
          <p:cNvSpPr/>
          <p:nvPr/>
        </p:nvSpPr>
        <p:spPr>
          <a:xfrm>
            <a:off x="2813125" y="799050"/>
            <a:ext cx="2593800" cy="1230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6" name="Google Shape;496;p61"/>
          <p:cNvGrpSpPr/>
          <p:nvPr/>
        </p:nvGrpSpPr>
        <p:grpSpPr>
          <a:xfrm>
            <a:off x="3706550" y="2138540"/>
            <a:ext cx="904500" cy="764444"/>
            <a:chOff x="7198998" y="3439551"/>
            <a:chExt cx="1206000" cy="1078200"/>
          </a:xfrm>
        </p:grpSpPr>
        <p:sp>
          <p:nvSpPr>
            <p:cNvPr id="497" name="Google Shape;497;p61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61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9" name="Google Shape;499;p61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61"/>
          <p:cNvSpPr/>
          <p:nvPr/>
        </p:nvSpPr>
        <p:spPr>
          <a:xfrm>
            <a:off x="3869862" y="2303100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E01288F0-B608-0065-4FD8-5E548483CCEE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7565AC8E-8528-05C3-F4C3-4326DCF3ABD9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2"/>
          <p:cNvSpPr/>
          <p:nvPr/>
        </p:nvSpPr>
        <p:spPr>
          <a:xfrm>
            <a:off x="514425" y="146175"/>
            <a:ext cx="7915305" cy="61809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ENDOCYTOSIS</a:t>
            </a:r>
          </a:p>
        </p:txBody>
      </p:sp>
      <p:sp>
        <p:nvSpPr>
          <p:cNvPr id="506" name="Google Shape;506;p62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62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62"/>
          <p:cNvSpPr/>
          <p:nvPr/>
        </p:nvSpPr>
        <p:spPr>
          <a:xfrm>
            <a:off x="3306500" y="2107650"/>
            <a:ext cx="2103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62"/>
          <p:cNvSpPr/>
          <p:nvPr/>
        </p:nvSpPr>
        <p:spPr>
          <a:xfrm>
            <a:off x="4794275" y="2107650"/>
            <a:ext cx="1662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62"/>
          <p:cNvSpPr/>
          <p:nvPr/>
        </p:nvSpPr>
        <p:spPr>
          <a:xfrm>
            <a:off x="2813125" y="799050"/>
            <a:ext cx="2593800" cy="1230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62"/>
          <p:cNvGrpSpPr/>
          <p:nvPr/>
        </p:nvGrpSpPr>
        <p:grpSpPr>
          <a:xfrm>
            <a:off x="3861800" y="2935965"/>
            <a:ext cx="904500" cy="764444"/>
            <a:chOff x="7198998" y="3439551"/>
            <a:chExt cx="1206000" cy="1078200"/>
          </a:xfrm>
        </p:grpSpPr>
        <p:sp>
          <p:nvSpPr>
            <p:cNvPr id="514" name="Google Shape;514;p62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62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62"/>
          <p:cNvSpPr/>
          <p:nvPr/>
        </p:nvSpPr>
        <p:spPr>
          <a:xfrm>
            <a:off x="3613700" y="2702738"/>
            <a:ext cx="1400700" cy="12309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62"/>
          <p:cNvSpPr/>
          <p:nvPr/>
        </p:nvSpPr>
        <p:spPr>
          <a:xfrm>
            <a:off x="3464000" y="2525226"/>
            <a:ext cx="1700100" cy="15600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62"/>
          <p:cNvSpPr txBox="1"/>
          <p:nvPr/>
        </p:nvSpPr>
        <p:spPr>
          <a:xfrm>
            <a:off x="0" y="3034800"/>
            <a:ext cx="375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occurs when a viral capsule is engulfed within the cell membrane, forms a vesicle, &amp; advances within.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62"/>
          <p:cNvSpPr txBox="1"/>
          <p:nvPr/>
        </p:nvSpPr>
        <p:spPr>
          <a:xfrm>
            <a:off x="5014400" y="3700400"/>
            <a:ext cx="48489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Endocytosis can occur for both membrane-bound and non-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62"/>
          <p:cNvSpPr/>
          <p:nvPr/>
        </p:nvSpPr>
        <p:spPr>
          <a:xfrm>
            <a:off x="4025112" y="3100513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93ACCEBC-1F66-3F1D-B010-B49B5B2C46EE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6249E5FE-CC26-DE4E-1432-B99038B95436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3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526" name="Google Shape;526;p63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63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63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212D6518-7F32-06AC-D2A6-717B501AFA44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1334D13C-9B25-7C33-C7E9-2735378AD8B6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4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536" name="Google Shape;536;p64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64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64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1" name="Google Shape;541;p64"/>
          <p:cNvGrpSpPr/>
          <p:nvPr/>
        </p:nvGrpSpPr>
        <p:grpSpPr>
          <a:xfrm>
            <a:off x="6765770" y="-320059"/>
            <a:ext cx="1707678" cy="1528660"/>
            <a:chOff x="6087251" y="737625"/>
            <a:chExt cx="2313300" cy="2273100"/>
          </a:xfrm>
        </p:grpSpPr>
        <p:sp>
          <p:nvSpPr>
            <p:cNvPr id="542" name="Google Shape;542;p64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64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64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64"/>
          <p:cNvSpPr/>
          <p:nvPr/>
        </p:nvSpPr>
        <p:spPr>
          <a:xfrm>
            <a:off x="7041500" y="-73588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47D60BE7-8F7F-4B21-D44D-CE37CA23282D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F501E6AB-153D-64ED-161B-9EAD2E3A6EB6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5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551" name="Google Shape;551;p65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65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65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6" name="Google Shape;556;p65"/>
          <p:cNvGrpSpPr/>
          <p:nvPr/>
        </p:nvGrpSpPr>
        <p:grpSpPr>
          <a:xfrm>
            <a:off x="5419145" y="80478"/>
            <a:ext cx="1707678" cy="1528660"/>
            <a:chOff x="5419145" y="80478"/>
            <a:chExt cx="1707678" cy="1528660"/>
          </a:xfrm>
        </p:grpSpPr>
        <p:grpSp>
          <p:nvGrpSpPr>
            <p:cNvPr id="557" name="Google Shape;557;p65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558" name="Google Shape;558;p65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65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65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1" name="Google Shape;561;p65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D171606B-F603-38A0-9B54-B80F92BB2350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56386045-8B32-5390-BD0B-AD3294568C87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6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567" name="Google Shape;567;p66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66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66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2" name="Google Shape;572;p66"/>
          <p:cNvGrpSpPr/>
          <p:nvPr/>
        </p:nvGrpSpPr>
        <p:grpSpPr>
          <a:xfrm>
            <a:off x="4571995" y="357153"/>
            <a:ext cx="1707678" cy="1528660"/>
            <a:chOff x="6087251" y="737625"/>
            <a:chExt cx="2313300" cy="2273100"/>
          </a:xfrm>
        </p:grpSpPr>
        <p:sp>
          <p:nvSpPr>
            <p:cNvPr id="573" name="Google Shape;573;p66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66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66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6" name="Google Shape;576;p66"/>
          <p:cNvSpPr/>
          <p:nvPr/>
        </p:nvSpPr>
        <p:spPr>
          <a:xfrm>
            <a:off x="4847725" y="603625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BED81F0E-28ED-1D3F-5404-8F0F46499735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ED9CB451-BCEB-93C0-66A7-F0D9AD460C57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7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583" name="Google Shape;583;p67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67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585" name="Google Shape;585;p67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6" name="Google Shape;586;p67"/>
          <p:cNvGrpSpPr/>
          <p:nvPr/>
        </p:nvGrpSpPr>
        <p:grpSpPr>
          <a:xfrm>
            <a:off x="4238720" y="1043078"/>
            <a:ext cx="1707678" cy="1528660"/>
            <a:chOff x="6087251" y="737625"/>
            <a:chExt cx="2313300" cy="2273100"/>
          </a:xfrm>
        </p:grpSpPr>
        <p:sp>
          <p:nvSpPr>
            <p:cNvPr id="587" name="Google Shape;587;p67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67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67"/>
            <p:cNvSpPr/>
            <p:nvPr/>
          </p:nvSpPr>
          <p:spPr>
            <a:xfrm>
              <a:off x="6270829" y="956323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0" name="Google Shape;590;p67"/>
          <p:cNvSpPr/>
          <p:nvPr/>
        </p:nvSpPr>
        <p:spPr>
          <a:xfrm>
            <a:off x="0" y="2257075"/>
            <a:ext cx="91440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67"/>
          <p:cNvSpPr/>
          <p:nvPr/>
        </p:nvSpPr>
        <p:spPr>
          <a:xfrm>
            <a:off x="4378975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67"/>
          <p:cNvSpPr/>
          <p:nvPr/>
        </p:nvSpPr>
        <p:spPr>
          <a:xfrm>
            <a:off x="5666200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67"/>
          <p:cNvSpPr/>
          <p:nvPr/>
        </p:nvSpPr>
        <p:spPr>
          <a:xfrm>
            <a:off x="4243675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67"/>
          <p:cNvSpPr/>
          <p:nvPr/>
        </p:nvSpPr>
        <p:spPr>
          <a:xfrm>
            <a:off x="5801500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67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67"/>
          <p:cNvSpPr/>
          <p:nvPr/>
        </p:nvSpPr>
        <p:spPr>
          <a:xfrm>
            <a:off x="4519925" y="1289550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86FEFF9F-C820-9C36-0A47-BED98599C442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2737086C-11CC-A53E-E227-4619890482E9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8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604" name="Google Shape;604;p68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68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606" name="Google Shape;606;p68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7" name="Google Shape;607;p68"/>
          <p:cNvGrpSpPr/>
          <p:nvPr/>
        </p:nvGrpSpPr>
        <p:grpSpPr>
          <a:xfrm>
            <a:off x="4238720" y="1514478"/>
            <a:ext cx="1707678" cy="1528660"/>
            <a:chOff x="6087251" y="737625"/>
            <a:chExt cx="2313300" cy="2273100"/>
          </a:xfrm>
        </p:grpSpPr>
        <p:sp>
          <p:nvSpPr>
            <p:cNvPr id="608" name="Google Shape;608;p68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68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68"/>
            <p:cNvSpPr/>
            <p:nvPr/>
          </p:nvSpPr>
          <p:spPr>
            <a:xfrm>
              <a:off x="6270829" y="956323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68"/>
          <p:cNvSpPr/>
          <p:nvPr/>
        </p:nvSpPr>
        <p:spPr>
          <a:xfrm>
            <a:off x="0" y="2257075"/>
            <a:ext cx="91440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68"/>
          <p:cNvSpPr/>
          <p:nvPr/>
        </p:nvSpPr>
        <p:spPr>
          <a:xfrm>
            <a:off x="4210975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68"/>
          <p:cNvSpPr/>
          <p:nvPr/>
        </p:nvSpPr>
        <p:spPr>
          <a:xfrm>
            <a:off x="5840900" y="21816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68"/>
          <p:cNvSpPr/>
          <p:nvPr/>
        </p:nvSpPr>
        <p:spPr>
          <a:xfrm>
            <a:off x="4156300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68"/>
          <p:cNvSpPr/>
          <p:nvPr/>
        </p:nvSpPr>
        <p:spPr>
          <a:xfrm>
            <a:off x="5870425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68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68"/>
          <p:cNvSpPr/>
          <p:nvPr/>
        </p:nvSpPr>
        <p:spPr>
          <a:xfrm>
            <a:off x="4530238" y="1760950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D399377B-6B3A-84B0-BA94-FAC0D4DD083F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1866DB7C-CA1A-6F2B-B0C1-214334DFA522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9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625" name="Google Shape;625;p69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69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627" name="Google Shape;627;p69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8" name="Google Shape;628;p69"/>
          <p:cNvGrpSpPr/>
          <p:nvPr/>
        </p:nvGrpSpPr>
        <p:grpSpPr>
          <a:xfrm>
            <a:off x="4210970" y="1692078"/>
            <a:ext cx="1707678" cy="1528660"/>
            <a:chOff x="6087251" y="737625"/>
            <a:chExt cx="2313300" cy="2273100"/>
          </a:xfrm>
        </p:grpSpPr>
        <p:sp>
          <p:nvSpPr>
            <p:cNvPr id="629" name="Google Shape;629;p69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69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69"/>
            <p:cNvSpPr/>
            <p:nvPr/>
          </p:nvSpPr>
          <p:spPr>
            <a:xfrm>
              <a:off x="6270829" y="956323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2" name="Google Shape;632;p69"/>
          <p:cNvSpPr/>
          <p:nvPr/>
        </p:nvSpPr>
        <p:spPr>
          <a:xfrm>
            <a:off x="0" y="2257075"/>
            <a:ext cx="91440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69"/>
          <p:cNvSpPr/>
          <p:nvPr/>
        </p:nvSpPr>
        <p:spPr>
          <a:xfrm>
            <a:off x="4235675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69"/>
          <p:cNvSpPr/>
          <p:nvPr/>
        </p:nvSpPr>
        <p:spPr>
          <a:xfrm>
            <a:off x="5767750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69"/>
          <p:cNvSpPr/>
          <p:nvPr/>
        </p:nvSpPr>
        <p:spPr>
          <a:xfrm>
            <a:off x="4203175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69"/>
          <p:cNvSpPr/>
          <p:nvPr/>
        </p:nvSpPr>
        <p:spPr>
          <a:xfrm>
            <a:off x="5767750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69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69"/>
          <p:cNvSpPr/>
          <p:nvPr/>
        </p:nvSpPr>
        <p:spPr>
          <a:xfrm>
            <a:off x="4572000" y="2257087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4A5AC83E-28BE-5EE3-26DB-D2C93E315814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3706071E-84CF-F960-B0EC-6A47344BA76E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70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sp>
        <p:nvSpPr>
          <p:cNvPr id="646" name="Google Shape;646;p70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70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648" name="Google Shape;648;p70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70"/>
          <p:cNvSpPr/>
          <p:nvPr/>
        </p:nvSpPr>
        <p:spPr>
          <a:xfrm>
            <a:off x="0" y="2257075"/>
            <a:ext cx="91440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70"/>
          <p:cNvSpPr/>
          <p:nvPr/>
        </p:nvSpPr>
        <p:spPr>
          <a:xfrm>
            <a:off x="4235675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70"/>
          <p:cNvSpPr/>
          <p:nvPr/>
        </p:nvSpPr>
        <p:spPr>
          <a:xfrm>
            <a:off x="5767750" y="2184775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70"/>
          <p:cNvSpPr/>
          <p:nvPr/>
        </p:nvSpPr>
        <p:spPr>
          <a:xfrm>
            <a:off x="4203175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70"/>
          <p:cNvSpPr/>
          <p:nvPr/>
        </p:nvSpPr>
        <p:spPr>
          <a:xfrm>
            <a:off x="5767750" y="2106275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70"/>
          <p:cNvSpPr/>
          <p:nvPr/>
        </p:nvSpPr>
        <p:spPr>
          <a:xfrm>
            <a:off x="4321400" y="1975250"/>
            <a:ext cx="1131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70"/>
          <p:cNvSpPr/>
          <p:nvPr/>
        </p:nvSpPr>
        <p:spPr>
          <a:xfrm>
            <a:off x="4692400" y="1975250"/>
            <a:ext cx="1131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70"/>
          <p:cNvSpPr/>
          <p:nvPr/>
        </p:nvSpPr>
        <p:spPr>
          <a:xfrm>
            <a:off x="5063400" y="1975250"/>
            <a:ext cx="1131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70"/>
          <p:cNvSpPr/>
          <p:nvPr/>
        </p:nvSpPr>
        <p:spPr>
          <a:xfrm>
            <a:off x="5426600" y="1975250"/>
            <a:ext cx="1131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70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70"/>
          <p:cNvSpPr txBox="1"/>
          <p:nvPr/>
        </p:nvSpPr>
        <p:spPr>
          <a:xfrm>
            <a:off x="6956775" y="3315200"/>
            <a:ext cx="2441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can only occur for membrane bound viruses, such as COVID-19.</a:t>
            </a:r>
            <a:endParaRPr sz="2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70"/>
          <p:cNvSpPr/>
          <p:nvPr/>
        </p:nvSpPr>
        <p:spPr>
          <a:xfrm>
            <a:off x="5539700" y="3315212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80890D82-0C92-CF65-CED8-A6097D1D66AE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00DEC111-D3BA-99BF-D148-0F6F696B49CD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71"/>
          <p:cNvSpPr txBox="1"/>
          <p:nvPr/>
        </p:nvSpPr>
        <p:spPr>
          <a:xfrm>
            <a:off x="0" y="3804300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fusion occurs when a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membrane-bound virus fuses with host cell membrane and injects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71"/>
          <p:cNvSpPr/>
          <p:nvPr/>
        </p:nvSpPr>
        <p:spPr>
          <a:xfrm>
            <a:off x="0" y="3873775"/>
            <a:ext cx="9144000" cy="133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71"/>
          <p:cNvSpPr txBox="1"/>
          <p:nvPr/>
        </p:nvSpPr>
        <p:spPr>
          <a:xfrm>
            <a:off x="94700" y="4155450"/>
            <a:ext cx="890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COVID-19, this fusion is kickstarted by Spike protein interaction with ACE2 membrane receptor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9" name="Google Shape;669;p71"/>
          <p:cNvGrpSpPr/>
          <p:nvPr/>
        </p:nvGrpSpPr>
        <p:grpSpPr>
          <a:xfrm rot="-392634">
            <a:off x="2267420" y="-778931"/>
            <a:ext cx="4609168" cy="3774074"/>
            <a:chOff x="5419145" y="80478"/>
            <a:chExt cx="1707678" cy="1528660"/>
          </a:xfrm>
        </p:grpSpPr>
        <p:grpSp>
          <p:nvGrpSpPr>
            <p:cNvPr id="670" name="Google Shape;670;p71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671" name="Google Shape;671;p71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2286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71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71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4" name="Google Shape;674;p71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7620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" name="Google Shape;675;p71"/>
          <p:cNvSpPr/>
          <p:nvPr/>
        </p:nvSpPr>
        <p:spPr>
          <a:xfrm>
            <a:off x="-177300" y="3441263"/>
            <a:ext cx="9498600" cy="518400"/>
          </a:xfrm>
          <a:prstGeom prst="rect">
            <a:avLst/>
          </a:prstGeom>
          <a:solidFill>
            <a:schemeClr val="lt1"/>
          </a:solidFill>
          <a:ln w="2286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71"/>
          <p:cNvSpPr/>
          <p:nvPr/>
        </p:nvSpPr>
        <p:spPr>
          <a:xfrm>
            <a:off x="344313" y="135225"/>
            <a:ext cx="8455374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D966"/>
                </a:solidFill>
                <a:latin typeface="Calibri"/>
              </a:rPr>
              <a:t>ENTRY: MEMBRANE FUSION</a:t>
            </a:r>
          </a:p>
        </p:txBody>
      </p:sp>
      <p:grpSp>
        <p:nvGrpSpPr>
          <p:cNvPr id="677" name="Google Shape;677;p71"/>
          <p:cNvGrpSpPr/>
          <p:nvPr/>
        </p:nvGrpSpPr>
        <p:grpSpPr>
          <a:xfrm>
            <a:off x="4178300" y="3016325"/>
            <a:ext cx="668875" cy="486600"/>
            <a:chOff x="812800" y="2656500"/>
            <a:chExt cx="668875" cy="486600"/>
          </a:xfrm>
        </p:grpSpPr>
        <p:sp>
          <p:nvSpPr>
            <p:cNvPr id="678" name="Google Shape;678;p71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71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71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71"/>
          <p:cNvSpPr/>
          <p:nvPr/>
        </p:nvSpPr>
        <p:spPr>
          <a:xfrm>
            <a:off x="3175000" y="3122075"/>
            <a:ext cx="1003320" cy="31919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71"/>
          <p:cNvSpPr/>
          <p:nvPr/>
        </p:nvSpPr>
        <p:spPr>
          <a:xfrm flipH="1">
            <a:off x="4997470" y="3100025"/>
            <a:ext cx="1003320" cy="31919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72"/>
          <p:cNvSpPr/>
          <p:nvPr/>
        </p:nvSpPr>
        <p:spPr>
          <a:xfrm rot="5400000">
            <a:off x="3295303" y="3865977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72"/>
          <p:cNvSpPr/>
          <p:nvPr/>
        </p:nvSpPr>
        <p:spPr>
          <a:xfrm rot="5400000">
            <a:off x="3295303" y="8142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72"/>
          <p:cNvSpPr/>
          <p:nvPr/>
        </p:nvSpPr>
        <p:spPr>
          <a:xfrm rot="5400000"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72"/>
          <p:cNvSpPr/>
          <p:nvPr/>
        </p:nvSpPr>
        <p:spPr>
          <a:xfrm rot="5400000">
            <a:off x="5819708" y="3864876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72"/>
          <p:cNvSpPr/>
          <p:nvPr/>
        </p:nvSpPr>
        <p:spPr>
          <a:xfrm rot="5400000">
            <a:off x="5819708" y="803988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72"/>
          <p:cNvSpPr/>
          <p:nvPr/>
        </p:nvSpPr>
        <p:spPr>
          <a:xfrm>
            <a:off x="7525675" y="4778575"/>
            <a:ext cx="1701908" cy="30733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Arial"/>
              </a:rPr>
              <a:t>Cytoplasm</a:t>
            </a:r>
          </a:p>
        </p:txBody>
      </p:sp>
      <p:sp>
        <p:nvSpPr>
          <p:cNvPr id="693" name="Google Shape;693;p72"/>
          <p:cNvSpPr/>
          <p:nvPr/>
        </p:nvSpPr>
        <p:spPr>
          <a:xfrm>
            <a:off x="6625712" y="3585599"/>
            <a:ext cx="874427" cy="751436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4" name="Google Shape;694;p72"/>
          <p:cNvSpPr/>
          <p:nvPr/>
        </p:nvSpPr>
        <p:spPr>
          <a:xfrm>
            <a:off x="6347563" y="4425601"/>
            <a:ext cx="1430721" cy="1548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(Genetic Material)</a:t>
            </a:r>
          </a:p>
        </p:txBody>
      </p:sp>
      <p:sp>
        <p:nvSpPr>
          <p:cNvPr id="695" name="Google Shape;695;p72"/>
          <p:cNvSpPr/>
          <p:nvPr/>
        </p:nvSpPr>
        <p:spPr>
          <a:xfrm rot="-5400000">
            <a:off x="2615935" y="-1684500"/>
            <a:ext cx="9144000" cy="522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72"/>
          <p:cNvSpPr/>
          <p:nvPr/>
        </p:nvSpPr>
        <p:spPr>
          <a:xfrm rot="-5400000">
            <a:off x="-251487" y="840463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72"/>
          <p:cNvSpPr/>
          <p:nvPr/>
        </p:nvSpPr>
        <p:spPr>
          <a:xfrm rot="-5400000">
            <a:off x="4093938" y="610138"/>
            <a:ext cx="1215000" cy="1461900"/>
          </a:xfrm>
          <a:prstGeom prst="ellipse">
            <a:avLst/>
          </a:prstGeom>
          <a:solidFill>
            <a:srgbClr val="CCCCCC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72"/>
          <p:cNvSpPr/>
          <p:nvPr/>
        </p:nvSpPr>
        <p:spPr>
          <a:xfrm rot="-5400000">
            <a:off x="3921738" y="438538"/>
            <a:ext cx="1559400" cy="18051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72"/>
          <p:cNvSpPr/>
          <p:nvPr/>
        </p:nvSpPr>
        <p:spPr>
          <a:xfrm rot="-5400000">
            <a:off x="4392688" y="2053438"/>
            <a:ext cx="2103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72"/>
          <p:cNvSpPr/>
          <p:nvPr/>
        </p:nvSpPr>
        <p:spPr>
          <a:xfrm rot="-5400000">
            <a:off x="4414738" y="587713"/>
            <a:ext cx="1662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72"/>
          <p:cNvSpPr/>
          <p:nvPr/>
        </p:nvSpPr>
        <p:spPr>
          <a:xfrm rot="180767">
            <a:off x="4521230" y="1985973"/>
            <a:ext cx="108450" cy="8952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72"/>
          <p:cNvSpPr/>
          <p:nvPr/>
        </p:nvSpPr>
        <p:spPr>
          <a:xfrm rot="-339822">
            <a:off x="4520495" y="610587"/>
            <a:ext cx="109434" cy="898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72"/>
          <p:cNvSpPr/>
          <p:nvPr/>
        </p:nvSpPr>
        <p:spPr>
          <a:xfrm rot="-5400000">
            <a:off x="2472988" y="774413"/>
            <a:ext cx="2593800" cy="1230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72"/>
          <p:cNvSpPr/>
          <p:nvPr/>
        </p:nvSpPr>
        <p:spPr>
          <a:xfrm rot="-5400000">
            <a:off x="2651050" y="4332900"/>
            <a:ext cx="37254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5" name="Google Shape;705;p72"/>
          <p:cNvGrpSpPr/>
          <p:nvPr/>
        </p:nvGrpSpPr>
        <p:grpSpPr>
          <a:xfrm rot="-5400000">
            <a:off x="3796305" y="3157287"/>
            <a:ext cx="1707678" cy="1528660"/>
            <a:chOff x="6087251" y="737625"/>
            <a:chExt cx="2313300" cy="2273100"/>
          </a:xfrm>
        </p:grpSpPr>
        <p:sp>
          <p:nvSpPr>
            <p:cNvPr id="706" name="Google Shape;706;p72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72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72"/>
            <p:cNvSpPr/>
            <p:nvPr/>
          </p:nvSpPr>
          <p:spPr>
            <a:xfrm>
              <a:off x="6270829" y="956323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" name="Google Shape;709;p72"/>
          <p:cNvSpPr/>
          <p:nvPr/>
        </p:nvSpPr>
        <p:spPr>
          <a:xfrm rot="-5400000">
            <a:off x="4031300" y="2738400"/>
            <a:ext cx="41139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0" name="Google Shape;710;p72"/>
          <p:cNvGrpSpPr/>
          <p:nvPr/>
        </p:nvGrpSpPr>
        <p:grpSpPr>
          <a:xfrm>
            <a:off x="4249200" y="967462"/>
            <a:ext cx="904500" cy="764444"/>
            <a:chOff x="7198998" y="3439551"/>
            <a:chExt cx="1206000" cy="1078200"/>
          </a:xfrm>
        </p:grpSpPr>
        <p:sp>
          <p:nvSpPr>
            <p:cNvPr id="711" name="Google Shape;711;p72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72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3" name="Google Shape;713;p72"/>
          <p:cNvSpPr/>
          <p:nvPr/>
        </p:nvSpPr>
        <p:spPr>
          <a:xfrm rot="-5400000">
            <a:off x="4524611" y="4699402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72"/>
          <p:cNvSpPr/>
          <p:nvPr/>
        </p:nvSpPr>
        <p:spPr>
          <a:xfrm rot="-5400000">
            <a:off x="4521511" y="3069477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72"/>
          <p:cNvSpPr/>
          <p:nvPr/>
        </p:nvSpPr>
        <p:spPr>
          <a:xfrm rot="-5400000">
            <a:off x="4438311" y="4746277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72"/>
          <p:cNvSpPr/>
          <p:nvPr/>
        </p:nvSpPr>
        <p:spPr>
          <a:xfrm rot="-5400000">
            <a:off x="4438311" y="3032152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72"/>
          <p:cNvSpPr/>
          <p:nvPr/>
        </p:nvSpPr>
        <p:spPr>
          <a:xfrm>
            <a:off x="4167119" y="3402717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" name="Google Shape;718;p72"/>
          <p:cNvSpPr/>
          <p:nvPr/>
        </p:nvSpPr>
        <p:spPr>
          <a:xfrm rot="-5400000">
            <a:off x="3929475" y="2527275"/>
            <a:ext cx="1165500" cy="98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72"/>
          <p:cNvGrpSpPr/>
          <p:nvPr/>
        </p:nvGrpSpPr>
        <p:grpSpPr>
          <a:xfrm>
            <a:off x="1507225" y="1007652"/>
            <a:ext cx="904500" cy="764444"/>
            <a:chOff x="6978575" y="73002"/>
            <a:chExt cx="904500" cy="764444"/>
          </a:xfrm>
        </p:grpSpPr>
        <p:grpSp>
          <p:nvGrpSpPr>
            <p:cNvPr id="720" name="Google Shape;720;p7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721" name="Google Shape;721;p7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7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3" name="Google Shape;723;p7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4" name="Google Shape;724;p72"/>
          <p:cNvSpPr/>
          <p:nvPr/>
        </p:nvSpPr>
        <p:spPr>
          <a:xfrm rot="5400000">
            <a:off x="3295303" y="11138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72"/>
          <p:cNvSpPr/>
          <p:nvPr/>
        </p:nvSpPr>
        <p:spPr>
          <a:xfrm>
            <a:off x="6751725" y="573988"/>
            <a:ext cx="1700100" cy="15342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72"/>
          <p:cNvSpPr/>
          <p:nvPr/>
        </p:nvSpPr>
        <p:spPr>
          <a:xfrm>
            <a:off x="6901425" y="725638"/>
            <a:ext cx="1400700" cy="12309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72"/>
          <p:cNvSpPr/>
          <p:nvPr/>
        </p:nvSpPr>
        <p:spPr>
          <a:xfrm rot="5400000">
            <a:off x="6166315" y="11138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8" name="Google Shape;728;p72"/>
          <p:cNvGrpSpPr/>
          <p:nvPr/>
        </p:nvGrpSpPr>
        <p:grpSpPr>
          <a:xfrm>
            <a:off x="966920" y="3196978"/>
            <a:ext cx="1707678" cy="1528660"/>
            <a:chOff x="5419145" y="80478"/>
            <a:chExt cx="1707678" cy="1528660"/>
          </a:xfrm>
        </p:grpSpPr>
        <p:grpSp>
          <p:nvGrpSpPr>
            <p:cNvPr id="729" name="Google Shape;729;p72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730" name="Google Shape;730;p72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72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3" name="Google Shape;733;p72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4" name="Google Shape;734;p72"/>
          <p:cNvSpPr/>
          <p:nvPr/>
        </p:nvSpPr>
        <p:spPr>
          <a:xfrm>
            <a:off x="7026907" y="3403742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5" name="Google Shape;735;p72"/>
          <p:cNvSpPr/>
          <p:nvPr/>
        </p:nvSpPr>
        <p:spPr>
          <a:xfrm rot="5400000">
            <a:off x="6134290" y="3734065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72"/>
          <p:cNvSpPr/>
          <p:nvPr/>
        </p:nvSpPr>
        <p:spPr>
          <a:xfrm>
            <a:off x="2370525" y="21901"/>
            <a:ext cx="4214259" cy="330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Arial"/>
              </a:rPr>
              <a:t>ENDOCYTOSIS</a:t>
            </a:r>
          </a:p>
        </p:txBody>
      </p:sp>
      <p:sp>
        <p:nvSpPr>
          <p:cNvPr id="737" name="Google Shape;737;p72"/>
          <p:cNvSpPr/>
          <p:nvPr/>
        </p:nvSpPr>
        <p:spPr>
          <a:xfrm>
            <a:off x="2254001" y="2712063"/>
            <a:ext cx="4487642" cy="330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Arial"/>
              </a:rPr>
              <a:t>MEMBRANE FUSION</a:t>
            </a:r>
          </a:p>
        </p:txBody>
      </p:sp>
      <p:sp>
        <p:nvSpPr>
          <p:cNvPr id="738" name="Google Shape;738;p72"/>
          <p:cNvSpPr/>
          <p:nvPr/>
        </p:nvSpPr>
        <p:spPr>
          <a:xfrm>
            <a:off x="7797625" y="4885800"/>
            <a:ext cx="1156225" cy="1923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739" name="Google Shape;739;p72"/>
          <p:cNvSpPr/>
          <p:nvPr/>
        </p:nvSpPr>
        <p:spPr>
          <a:xfrm>
            <a:off x="4412512" y="1132003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40" name="Google Shape;740;p72"/>
          <p:cNvGrpSpPr/>
          <p:nvPr/>
        </p:nvGrpSpPr>
        <p:grpSpPr>
          <a:xfrm>
            <a:off x="7152775" y="967462"/>
            <a:ext cx="904500" cy="764444"/>
            <a:chOff x="7198998" y="3439551"/>
            <a:chExt cx="1206000" cy="1078200"/>
          </a:xfrm>
        </p:grpSpPr>
        <p:sp>
          <p:nvSpPr>
            <p:cNvPr id="741" name="Google Shape;741;p72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72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3" name="Google Shape;743;p72"/>
          <p:cNvSpPr/>
          <p:nvPr/>
        </p:nvSpPr>
        <p:spPr>
          <a:xfrm>
            <a:off x="7312837" y="1123428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3"/>
          <p:cNvSpPr txBox="1">
            <a:spLocks noGrp="1"/>
          </p:cNvSpPr>
          <p:nvPr>
            <p:ph type="title"/>
          </p:nvPr>
        </p:nvSpPr>
        <p:spPr>
          <a:xfrm>
            <a:off x="-50" y="260825"/>
            <a:ext cx="91440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 u="sng">
                <a:latin typeface="Calibri"/>
                <a:ea typeface="Calibri"/>
                <a:cs typeface="Calibri"/>
                <a:sym typeface="Calibri"/>
              </a:rPr>
              <a:t>Infection</a:t>
            </a:r>
            <a:br>
              <a:rPr lang="en" sz="6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Stage 2: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55" b="1">
                <a:solidFill>
                  <a:srgbClr val="FBAF41"/>
                </a:solidFill>
                <a:latin typeface="Calibri"/>
                <a:ea typeface="Calibri"/>
                <a:cs typeface="Calibri"/>
                <a:sym typeface="Calibri"/>
              </a:rPr>
              <a:t>REPLICATION</a:t>
            </a:r>
            <a:endParaRPr sz="14155" b="1">
              <a:solidFill>
                <a:srgbClr val="FBAF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4"/>
          <p:cNvSpPr txBox="1"/>
          <p:nvPr/>
        </p:nvSpPr>
        <p:spPr>
          <a:xfrm>
            <a:off x="66175" y="71050"/>
            <a:ext cx="8982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There are many different forms of viral genetic material, and each one differs in terms of how it is replicated inside a host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4"/>
          <p:cNvSpPr/>
          <p:nvPr/>
        </p:nvSpPr>
        <p:spPr>
          <a:xfrm>
            <a:off x="2047462" y="1962150"/>
            <a:ext cx="734098" cy="27914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RNA</a:t>
            </a:r>
          </a:p>
        </p:txBody>
      </p:sp>
      <p:sp>
        <p:nvSpPr>
          <p:cNvPr id="755" name="Google Shape;755;p74"/>
          <p:cNvSpPr/>
          <p:nvPr/>
        </p:nvSpPr>
        <p:spPr>
          <a:xfrm>
            <a:off x="6263862" y="1962150"/>
            <a:ext cx="765824" cy="27914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DNA</a:t>
            </a:r>
          </a:p>
        </p:txBody>
      </p:sp>
      <p:sp>
        <p:nvSpPr>
          <p:cNvPr id="756" name="Google Shape;756;p74"/>
          <p:cNvSpPr/>
          <p:nvPr/>
        </p:nvSpPr>
        <p:spPr>
          <a:xfrm>
            <a:off x="4120262" y="1025349"/>
            <a:ext cx="874427" cy="751436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7" name="Google Shape;757;p74"/>
          <p:cNvSpPr/>
          <p:nvPr/>
        </p:nvSpPr>
        <p:spPr>
          <a:xfrm>
            <a:off x="3576246" y="1283250"/>
            <a:ext cx="1991500" cy="2356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Genetic Material</a:t>
            </a:r>
          </a:p>
        </p:txBody>
      </p:sp>
      <p:sp>
        <p:nvSpPr>
          <p:cNvPr id="758" name="Google Shape;758;p74"/>
          <p:cNvSpPr/>
          <p:nvPr/>
        </p:nvSpPr>
        <p:spPr>
          <a:xfrm>
            <a:off x="675862" y="2653680"/>
            <a:ext cx="1190424" cy="30289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Double Stranded</a:t>
            </a:r>
          </a:p>
        </p:txBody>
      </p:sp>
      <p:sp>
        <p:nvSpPr>
          <p:cNvPr id="759" name="Google Shape;759;p74"/>
          <p:cNvSpPr/>
          <p:nvPr/>
        </p:nvSpPr>
        <p:spPr>
          <a:xfrm>
            <a:off x="2997837" y="2653680"/>
            <a:ext cx="1108430" cy="3771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Single Stranded</a:t>
            </a:r>
          </a:p>
        </p:txBody>
      </p:sp>
      <p:sp>
        <p:nvSpPr>
          <p:cNvPr id="760" name="Google Shape;760;p74"/>
          <p:cNvSpPr/>
          <p:nvPr/>
        </p:nvSpPr>
        <p:spPr>
          <a:xfrm>
            <a:off x="4776062" y="2653680"/>
            <a:ext cx="1190424" cy="30289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Double Stranded</a:t>
            </a:r>
          </a:p>
        </p:txBody>
      </p:sp>
      <p:sp>
        <p:nvSpPr>
          <p:cNvPr id="761" name="Google Shape;761;p74"/>
          <p:cNvSpPr/>
          <p:nvPr/>
        </p:nvSpPr>
        <p:spPr>
          <a:xfrm>
            <a:off x="7330662" y="2653680"/>
            <a:ext cx="1108430" cy="3771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Single Stranded</a:t>
            </a:r>
          </a:p>
        </p:txBody>
      </p:sp>
      <p:sp>
        <p:nvSpPr>
          <p:cNvPr id="762" name="Google Shape;762;p74"/>
          <p:cNvSpPr/>
          <p:nvPr/>
        </p:nvSpPr>
        <p:spPr>
          <a:xfrm>
            <a:off x="2635712" y="3480423"/>
            <a:ext cx="538227" cy="285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Sense</a:t>
            </a:r>
          </a:p>
        </p:txBody>
      </p:sp>
      <p:sp>
        <p:nvSpPr>
          <p:cNvPr id="763" name="Google Shape;763;p74"/>
          <p:cNvSpPr/>
          <p:nvPr/>
        </p:nvSpPr>
        <p:spPr>
          <a:xfrm>
            <a:off x="3994587" y="3480423"/>
            <a:ext cx="504108" cy="285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- Sense</a:t>
            </a:r>
          </a:p>
        </p:txBody>
      </p:sp>
      <p:sp>
        <p:nvSpPr>
          <p:cNvPr id="764" name="Google Shape;764;p74"/>
          <p:cNvSpPr/>
          <p:nvPr/>
        </p:nvSpPr>
        <p:spPr>
          <a:xfrm>
            <a:off x="1651000" y="2338925"/>
            <a:ext cx="1502825" cy="285750"/>
          </a:xfrm>
          <a:custGeom>
            <a:avLst/>
            <a:gdLst/>
            <a:ahLst/>
            <a:cxnLst/>
            <a:rect l="l" t="t" r="r" b="b"/>
            <a:pathLst>
              <a:path w="60113" h="11430" extrusionOk="0">
                <a:moveTo>
                  <a:pt x="0" y="11430"/>
                </a:moveTo>
                <a:lnTo>
                  <a:pt x="30057" y="0"/>
                </a:lnTo>
                <a:lnTo>
                  <a:pt x="60113" y="11430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5" name="Google Shape;765;p74"/>
          <p:cNvSpPr/>
          <p:nvPr/>
        </p:nvSpPr>
        <p:spPr>
          <a:xfrm>
            <a:off x="5482175" y="2317750"/>
            <a:ext cx="2370650" cy="370425"/>
          </a:xfrm>
          <a:custGeom>
            <a:avLst/>
            <a:gdLst/>
            <a:ahLst/>
            <a:cxnLst/>
            <a:rect l="l" t="t" r="r" b="b"/>
            <a:pathLst>
              <a:path w="94826" h="14817" extrusionOk="0">
                <a:moveTo>
                  <a:pt x="0" y="12700"/>
                </a:moveTo>
                <a:lnTo>
                  <a:pt x="46990" y="0"/>
                </a:lnTo>
                <a:lnTo>
                  <a:pt x="94826" y="14817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6" name="Google Shape;766;p74"/>
          <p:cNvSpPr/>
          <p:nvPr/>
        </p:nvSpPr>
        <p:spPr>
          <a:xfrm>
            <a:off x="2963325" y="2984500"/>
            <a:ext cx="1312350" cy="486825"/>
          </a:xfrm>
          <a:custGeom>
            <a:avLst/>
            <a:gdLst/>
            <a:ahLst/>
            <a:cxnLst/>
            <a:rect l="l" t="t" r="r" b="b"/>
            <a:pathLst>
              <a:path w="52494" h="19473" extrusionOk="0">
                <a:moveTo>
                  <a:pt x="0" y="18627"/>
                </a:moveTo>
                <a:lnTo>
                  <a:pt x="24977" y="0"/>
                </a:lnTo>
                <a:lnTo>
                  <a:pt x="52494" y="19473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7" name="Google Shape;767;p74"/>
          <p:cNvSpPr/>
          <p:nvPr/>
        </p:nvSpPr>
        <p:spPr>
          <a:xfrm>
            <a:off x="2804575" y="1619250"/>
            <a:ext cx="3365500" cy="465675"/>
          </a:xfrm>
          <a:custGeom>
            <a:avLst/>
            <a:gdLst/>
            <a:ahLst/>
            <a:cxnLst/>
            <a:rect l="l" t="t" r="r" b="b"/>
            <a:pathLst>
              <a:path w="134620" h="18627" extrusionOk="0">
                <a:moveTo>
                  <a:pt x="0" y="17780"/>
                </a:moveTo>
                <a:lnTo>
                  <a:pt x="70274" y="0"/>
                </a:lnTo>
                <a:lnTo>
                  <a:pt x="134620" y="18627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5"/>
          <p:cNvSpPr txBox="1"/>
          <p:nvPr/>
        </p:nvSpPr>
        <p:spPr>
          <a:xfrm>
            <a:off x="66175" y="71050"/>
            <a:ext cx="8982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There are many different forms of viral genetic material, and each one differs in terms of how it is replicated inside a host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75"/>
          <p:cNvSpPr/>
          <p:nvPr/>
        </p:nvSpPr>
        <p:spPr>
          <a:xfrm>
            <a:off x="2047462" y="1962150"/>
            <a:ext cx="734098" cy="27914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RNA</a:t>
            </a:r>
          </a:p>
        </p:txBody>
      </p:sp>
      <p:sp>
        <p:nvSpPr>
          <p:cNvPr id="774" name="Google Shape;774;p75"/>
          <p:cNvSpPr/>
          <p:nvPr/>
        </p:nvSpPr>
        <p:spPr>
          <a:xfrm>
            <a:off x="6263862" y="1962150"/>
            <a:ext cx="765824" cy="27914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DNA</a:t>
            </a:r>
          </a:p>
        </p:txBody>
      </p:sp>
      <p:sp>
        <p:nvSpPr>
          <p:cNvPr id="775" name="Google Shape;775;p75"/>
          <p:cNvSpPr/>
          <p:nvPr/>
        </p:nvSpPr>
        <p:spPr>
          <a:xfrm>
            <a:off x="4120262" y="1025349"/>
            <a:ext cx="874427" cy="751436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6" name="Google Shape;776;p75"/>
          <p:cNvSpPr/>
          <p:nvPr/>
        </p:nvSpPr>
        <p:spPr>
          <a:xfrm>
            <a:off x="3576246" y="1283250"/>
            <a:ext cx="1991500" cy="2356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Genetic Material</a:t>
            </a:r>
          </a:p>
        </p:txBody>
      </p:sp>
      <p:sp>
        <p:nvSpPr>
          <p:cNvPr id="783" name="Google Shape;783;p75"/>
          <p:cNvSpPr/>
          <p:nvPr/>
        </p:nvSpPr>
        <p:spPr>
          <a:xfrm>
            <a:off x="1651000" y="2338925"/>
            <a:ext cx="1502825" cy="285750"/>
          </a:xfrm>
          <a:custGeom>
            <a:avLst/>
            <a:gdLst/>
            <a:ahLst/>
            <a:cxnLst/>
            <a:rect l="l" t="t" r="r" b="b"/>
            <a:pathLst>
              <a:path w="60113" h="11430" extrusionOk="0">
                <a:moveTo>
                  <a:pt x="0" y="11430"/>
                </a:moveTo>
                <a:lnTo>
                  <a:pt x="30057" y="0"/>
                </a:lnTo>
                <a:lnTo>
                  <a:pt x="60113" y="11430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4" name="Google Shape;784;p75"/>
          <p:cNvSpPr/>
          <p:nvPr/>
        </p:nvSpPr>
        <p:spPr>
          <a:xfrm>
            <a:off x="5482175" y="2317750"/>
            <a:ext cx="2370650" cy="370425"/>
          </a:xfrm>
          <a:custGeom>
            <a:avLst/>
            <a:gdLst/>
            <a:ahLst/>
            <a:cxnLst/>
            <a:rect l="l" t="t" r="r" b="b"/>
            <a:pathLst>
              <a:path w="94826" h="14817" extrusionOk="0">
                <a:moveTo>
                  <a:pt x="0" y="12700"/>
                </a:moveTo>
                <a:lnTo>
                  <a:pt x="46990" y="0"/>
                </a:lnTo>
                <a:lnTo>
                  <a:pt x="94826" y="14817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5" name="Google Shape;785;p75"/>
          <p:cNvSpPr/>
          <p:nvPr/>
        </p:nvSpPr>
        <p:spPr>
          <a:xfrm>
            <a:off x="2963325" y="2984500"/>
            <a:ext cx="1312350" cy="486825"/>
          </a:xfrm>
          <a:custGeom>
            <a:avLst/>
            <a:gdLst/>
            <a:ahLst/>
            <a:cxnLst/>
            <a:rect l="l" t="t" r="r" b="b"/>
            <a:pathLst>
              <a:path w="52494" h="19473" extrusionOk="0">
                <a:moveTo>
                  <a:pt x="0" y="18627"/>
                </a:moveTo>
                <a:lnTo>
                  <a:pt x="24977" y="0"/>
                </a:lnTo>
                <a:lnTo>
                  <a:pt x="52494" y="19473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6" name="Google Shape;786;p75"/>
          <p:cNvSpPr/>
          <p:nvPr/>
        </p:nvSpPr>
        <p:spPr>
          <a:xfrm>
            <a:off x="2804575" y="1619250"/>
            <a:ext cx="3365500" cy="465675"/>
          </a:xfrm>
          <a:custGeom>
            <a:avLst/>
            <a:gdLst/>
            <a:ahLst/>
            <a:cxnLst/>
            <a:rect l="l" t="t" r="r" b="b"/>
            <a:pathLst>
              <a:path w="134620" h="18627" extrusionOk="0">
                <a:moveTo>
                  <a:pt x="0" y="17780"/>
                </a:moveTo>
                <a:lnTo>
                  <a:pt x="70274" y="0"/>
                </a:lnTo>
                <a:lnTo>
                  <a:pt x="134620" y="18627"/>
                </a:lnTo>
              </a:path>
            </a:pathLst>
          </a:custGeom>
          <a:noFill/>
          <a:ln w="2857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787" name="Google Shape;787;p7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993" y="3396400"/>
            <a:ext cx="1357688" cy="1330451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75"/>
          <p:cNvSpPr/>
          <p:nvPr/>
        </p:nvSpPr>
        <p:spPr>
          <a:xfrm>
            <a:off x="2370675" y="3164425"/>
            <a:ext cx="1108500" cy="804300"/>
          </a:xfrm>
          <a:prstGeom prst="ellipse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75"/>
          <p:cNvSpPr txBox="1"/>
          <p:nvPr/>
        </p:nvSpPr>
        <p:spPr>
          <a:xfrm>
            <a:off x="2244975" y="4319200"/>
            <a:ext cx="6570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COVID-19 is a + sense, single stranded RNA virus.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58;p74">
            <a:extLst>
              <a:ext uri="{FF2B5EF4-FFF2-40B4-BE49-F238E27FC236}">
                <a16:creationId xmlns:a16="http://schemas.microsoft.com/office/drawing/2014/main" id="{F70484E4-C7C7-9925-858E-DBEDB27E16CC}"/>
              </a:ext>
            </a:extLst>
          </p:cNvPr>
          <p:cNvSpPr/>
          <p:nvPr/>
        </p:nvSpPr>
        <p:spPr>
          <a:xfrm>
            <a:off x="675862" y="2653680"/>
            <a:ext cx="1190424" cy="30289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Double Stranded</a:t>
            </a:r>
          </a:p>
        </p:txBody>
      </p:sp>
      <p:sp>
        <p:nvSpPr>
          <p:cNvPr id="3" name="Google Shape;759;p74">
            <a:extLst>
              <a:ext uri="{FF2B5EF4-FFF2-40B4-BE49-F238E27FC236}">
                <a16:creationId xmlns:a16="http://schemas.microsoft.com/office/drawing/2014/main" id="{619561D8-CB05-CDB5-0843-CF84C3FB1E9B}"/>
              </a:ext>
            </a:extLst>
          </p:cNvPr>
          <p:cNvSpPr/>
          <p:nvPr/>
        </p:nvSpPr>
        <p:spPr>
          <a:xfrm>
            <a:off x="2997837" y="2653680"/>
            <a:ext cx="1108430" cy="3771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Single Stranded</a:t>
            </a:r>
          </a:p>
        </p:txBody>
      </p:sp>
      <p:sp>
        <p:nvSpPr>
          <p:cNvPr id="4" name="Google Shape;760;p74">
            <a:extLst>
              <a:ext uri="{FF2B5EF4-FFF2-40B4-BE49-F238E27FC236}">
                <a16:creationId xmlns:a16="http://schemas.microsoft.com/office/drawing/2014/main" id="{4FD719EE-B446-61C1-CF58-B262B728BF13}"/>
              </a:ext>
            </a:extLst>
          </p:cNvPr>
          <p:cNvSpPr/>
          <p:nvPr/>
        </p:nvSpPr>
        <p:spPr>
          <a:xfrm>
            <a:off x="4776062" y="2653680"/>
            <a:ext cx="1190424" cy="30289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Double Stranded</a:t>
            </a:r>
          </a:p>
        </p:txBody>
      </p:sp>
      <p:sp>
        <p:nvSpPr>
          <p:cNvPr id="5" name="Google Shape;761;p74">
            <a:extLst>
              <a:ext uri="{FF2B5EF4-FFF2-40B4-BE49-F238E27FC236}">
                <a16:creationId xmlns:a16="http://schemas.microsoft.com/office/drawing/2014/main" id="{8B32F46B-351C-ED2F-7B14-09B7AA445C70}"/>
              </a:ext>
            </a:extLst>
          </p:cNvPr>
          <p:cNvSpPr/>
          <p:nvPr/>
        </p:nvSpPr>
        <p:spPr>
          <a:xfrm>
            <a:off x="7330662" y="2653680"/>
            <a:ext cx="1108430" cy="3771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Single Stranded</a:t>
            </a:r>
          </a:p>
        </p:txBody>
      </p:sp>
      <p:sp>
        <p:nvSpPr>
          <p:cNvPr id="6" name="Google Shape;762;p74">
            <a:extLst>
              <a:ext uri="{FF2B5EF4-FFF2-40B4-BE49-F238E27FC236}">
                <a16:creationId xmlns:a16="http://schemas.microsoft.com/office/drawing/2014/main" id="{81901799-428B-518F-D2F7-32880251A694}"/>
              </a:ext>
            </a:extLst>
          </p:cNvPr>
          <p:cNvSpPr/>
          <p:nvPr/>
        </p:nvSpPr>
        <p:spPr>
          <a:xfrm>
            <a:off x="2635712" y="3480423"/>
            <a:ext cx="538227" cy="285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Sense</a:t>
            </a:r>
          </a:p>
        </p:txBody>
      </p:sp>
      <p:sp>
        <p:nvSpPr>
          <p:cNvPr id="7" name="Google Shape;763;p74">
            <a:extLst>
              <a:ext uri="{FF2B5EF4-FFF2-40B4-BE49-F238E27FC236}">
                <a16:creationId xmlns:a16="http://schemas.microsoft.com/office/drawing/2014/main" id="{170FCC85-64A3-2E93-6C5C-8BC3436604D8}"/>
              </a:ext>
            </a:extLst>
          </p:cNvPr>
          <p:cNvSpPr/>
          <p:nvPr/>
        </p:nvSpPr>
        <p:spPr>
          <a:xfrm>
            <a:off x="3994587" y="3480423"/>
            <a:ext cx="504108" cy="285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- Sense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6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795" name="Google Shape;795;p76"/>
          <p:cNvSpPr txBox="1"/>
          <p:nvPr/>
        </p:nvSpPr>
        <p:spPr>
          <a:xfrm>
            <a:off x="1225950" y="926675"/>
            <a:ext cx="6328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Once COVID-19 genetic material enters the cell, it can immediately transcribe into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RNA Dependent RNA Polymerase (RDRP).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76"/>
          <p:cNvSpPr/>
          <p:nvPr/>
        </p:nvSpPr>
        <p:spPr>
          <a:xfrm>
            <a:off x="2615012" y="3179874"/>
            <a:ext cx="874427" cy="751436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97" name="Google Shape;797;p76"/>
          <p:cNvSpPr/>
          <p:nvPr/>
        </p:nvSpPr>
        <p:spPr>
          <a:xfrm>
            <a:off x="2190747" y="3804558"/>
            <a:ext cx="582997" cy="3429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cxnSp>
        <p:nvCxnSpPr>
          <p:cNvPr id="798" name="Google Shape;798;p76"/>
          <p:cNvCxnSpPr/>
          <p:nvPr/>
        </p:nvCxnSpPr>
        <p:spPr>
          <a:xfrm rot="10800000" flipH="1">
            <a:off x="3489450" y="3296950"/>
            <a:ext cx="870900" cy="600"/>
          </a:xfrm>
          <a:prstGeom prst="straightConnector1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9" name="Google Shape;799;p76"/>
          <p:cNvSpPr/>
          <p:nvPr/>
        </p:nvSpPr>
        <p:spPr>
          <a:xfrm>
            <a:off x="4381500" y="3080611"/>
            <a:ext cx="3344350" cy="783000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00" name="Google Shape;800;p76"/>
          <p:cNvSpPr/>
          <p:nvPr/>
        </p:nvSpPr>
        <p:spPr>
          <a:xfrm>
            <a:off x="4381500" y="3080611"/>
            <a:ext cx="3344350" cy="783000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01" name="Google Shape;801;p76"/>
          <p:cNvSpPr/>
          <p:nvPr/>
        </p:nvSpPr>
        <p:spPr>
          <a:xfrm rot="5400000">
            <a:off x="3820575" y="2366525"/>
            <a:ext cx="1058400" cy="8571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76"/>
          <p:cNvSpPr/>
          <p:nvPr/>
        </p:nvSpPr>
        <p:spPr>
          <a:xfrm>
            <a:off x="3820575" y="3296950"/>
            <a:ext cx="1058400" cy="3597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76"/>
          <p:cNvSpPr/>
          <p:nvPr/>
        </p:nvSpPr>
        <p:spPr>
          <a:xfrm>
            <a:off x="6909422" y="3927224"/>
            <a:ext cx="1232712" cy="5304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New viral proteins</a:t>
            </a:r>
          </a:p>
        </p:txBody>
      </p:sp>
      <p:sp>
        <p:nvSpPr>
          <p:cNvPr id="804" name="Google Shape;804;p76"/>
          <p:cNvSpPr/>
          <p:nvPr/>
        </p:nvSpPr>
        <p:spPr>
          <a:xfrm>
            <a:off x="4017997" y="3804558"/>
            <a:ext cx="1058400" cy="3429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Ribosome</a:t>
            </a:r>
          </a:p>
        </p:txBody>
      </p:sp>
      <p:sp>
        <p:nvSpPr>
          <p:cNvPr id="805" name="Google Shape;805;p76"/>
          <p:cNvSpPr/>
          <p:nvPr/>
        </p:nvSpPr>
        <p:spPr>
          <a:xfrm>
            <a:off x="4201425" y="3175450"/>
            <a:ext cx="296700" cy="24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77"/>
          <p:cNvSpPr/>
          <p:nvPr/>
        </p:nvSpPr>
        <p:spPr>
          <a:xfrm>
            <a:off x="4185361" y="4361170"/>
            <a:ext cx="650286" cy="24308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RDRP</a:t>
            </a:r>
          </a:p>
        </p:txBody>
      </p:sp>
      <p:sp>
        <p:nvSpPr>
          <p:cNvPr id="811" name="Google Shape;811;p77"/>
          <p:cNvSpPr/>
          <p:nvPr/>
        </p:nvSpPr>
        <p:spPr>
          <a:xfrm rot="437361">
            <a:off x="2384879" y="358378"/>
            <a:ext cx="6030779" cy="1654617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2" name="Google Shape;812;p77"/>
          <p:cNvSpPr/>
          <p:nvPr/>
        </p:nvSpPr>
        <p:spPr>
          <a:xfrm rot="437361">
            <a:off x="2384879" y="358378"/>
            <a:ext cx="6030779" cy="1654617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3" name="Google Shape;813;p77"/>
          <p:cNvSpPr/>
          <p:nvPr/>
        </p:nvSpPr>
        <p:spPr>
          <a:xfrm rot="5400000">
            <a:off x="-42111" y="-1481975"/>
            <a:ext cx="2236500" cy="15456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77"/>
          <p:cNvSpPr/>
          <p:nvPr/>
        </p:nvSpPr>
        <p:spPr>
          <a:xfrm>
            <a:off x="121815" y="351424"/>
            <a:ext cx="1908600" cy="760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77"/>
          <p:cNvSpPr/>
          <p:nvPr/>
        </p:nvSpPr>
        <p:spPr>
          <a:xfrm>
            <a:off x="477829" y="1284340"/>
            <a:ext cx="1196598" cy="2645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Ribosome</a:t>
            </a:r>
          </a:p>
        </p:txBody>
      </p:sp>
      <p:sp>
        <p:nvSpPr>
          <p:cNvPr id="816" name="Google Shape;816;p77"/>
          <p:cNvSpPr/>
          <p:nvPr/>
        </p:nvSpPr>
        <p:spPr>
          <a:xfrm>
            <a:off x="808607" y="94672"/>
            <a:ext cx="535200" cy="51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77"/>
          <p:cNvSpPr/>
          <p:nvPr/>
        </p:nvSpPr>
        <p:spPr>
          <a:xfrm rot="5400000">
            <a:off x="7109471" y="2399090"/>
            <a:ext cx="535200" cy="51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77"/>
          <p:cNvSpPr/>
          <p:nvPr/>
        </p:nvSpPr>
        <p:spPr>
          <a:xfrm rot="1384232">
            <a:off x="6796666" y="3271296"/>
            <a:ext cx="1160915" cy="854202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" name="Google Shape;819;p77"/>
          <p:cNvSpPr/>
          <p:nvPr/>
        </p:nvSpPr>
        <p:spPr>
          <a:xfrm rot="1384131">
            <a:off x="6808603" y="3248294"/>
            <a:ext cx="1136946" cy="90029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" name="Google Shape;820;p77"/>
          <p:cNvSpPr/>
          <p:nvPr/>
        </p:nvSpPr>
        <p:spPr>
          <a:xfrm rot="10800000">
            <a:off x="5678071" y="3441040"/>
            <a:ext cx="535200" cy="51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77"/>
          <p:cNvSpPr/>
          <p:nvPr/>
        </p:nvSpPr>
        <p:spPr>
          <a:xfrm>
            <a:off x="3912162" y="3029225"/>
            <a:ext cx="1196700" cy="1244100"/>
          </a:xfrm>
          <a:prstGeom prst="flowChartAlternateProcess">
            <a:avLst/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77"/>
          <p:cNvSpPr/>
          <p:nvPr/>
        </p:nvSpPr>
        <p:spPr>
          <a:xfrm rot="1417829">
            <a:off x="3895514" y="3107629"/>
            <a:ext cx="1352966" cy="108715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762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3" name="Google Shape;823;p77"/>
          <p:cNvSpPr/>
          <p:nvPr/>
        </p:nvSpPr>
        <p:spPr>
          <a:xfrm rot="1418434">
            <a:off x="3881231" y="3135610"/>
            <a:ext cx="1381608" cy="1031625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76200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4" name="Google Shape;824;p77"/>
          <p:cNvSpPr txBox="1"/>
          <p:nvPr/>
        </p:nvSpPr>
        <p:spPr>
          <a:xfrm>
            <a:off x="0" y="1981100"/>
            <a:ext cx="36564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translation and protein folding occurs, the RDRP is ready for action.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 a polymerase, RDRP functions to replicate the COVID-19 genetic material.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8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78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78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78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78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78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78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78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78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78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78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78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78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842" name="Google Shape;842;p78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843" name="Google Shape;843;p78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78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845" name="Google Shape;845;p78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9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79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79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79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79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79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79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79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79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79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79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79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79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863" name="Google Shape;863;p79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864" name="Google Shape;864;p79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65" name="Google Shape;865;p79"/>
          <p:cNvGrpSpPr/>
          <p:nvPr/>
        </p:nvGrpSpPr>
        <p:grpSpPr>
          <a:xfrm>
            <a:off x="779296" y="95906"/>
            <a:ext cx="1243623" cy="943116"/>
            <a:chOff x="6897421" y="-209569"/>
            <a:chExt cx="1243623" cy="943116"/>
          </a:xfrm>
        </p:grpSpPr>
        <p:sp>
          <p:nvSpPr>
            <p:cNvPr id="866" name="Google Shape;866;p79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79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8" name="Google Shape;868;p79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9" name="Google Shape;869;p79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870" name="Google Shape;870;p79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80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80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80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80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80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80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80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80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80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80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80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80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p80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888" name="Google Shape;888;p80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889" name="Google Shape;889;p80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80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891" name="Google Shape;891;p80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grpSp>
        <p:nvGrpSpPr>
          <p:cNvPr id="892" name="Google Shape;892;p80"/>
          <p:cNvGrpSpPr/>
          <p:nvPr/>
        </p:nvGrpSpPr>
        <p:grpSpPr>
          <a:xfrm>
            <a:off x="5442071" y="1652406"/>
            <a:ext cx="1243623" cy="943116"/>
            <a:chOff x="6897421" y="-209569"/>
            <a:chExt cx="1243623" cy="943116"/>
          </a:xfrm>
        </p:grpSpPr>
        <p:sp>
          <p:nvSpPr>
            <p:cNvPr id="893" name="Google Shape;893;p80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80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5" name="Google Shape;895;p80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81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81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81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81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81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81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81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81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81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81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81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81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81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913" name="Google Shape;913;p81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914" name="Google Shape;914;p81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81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916" name="Google Shape;916;p81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grpSp>
        <p:nvGrpSpPr>
          <p:cNvPr id="917" name="Google Shape;917;p81"/>
          <p:cNvGrpSpPr/>
          <p:nvPr/>
        </p:nvGrpSpPr>
        <p:grpSpPr>
          <a:xfrm>
            <a:off x="7900371" y="2995431"/>
            <a:ext cx="1243623" cy="943116"/>
            <a:chOff x="6897421" y="-209569"/>
            <a:chExt cx="1243623" cy="943116"/>
          </a:xfrm>
        </p:grpSpPr>
        <p:sp>
          <p:nvSpPr>
            <p:cNvPr id="918" name="Google Shape;918;p81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81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0" name="Google Shape;920;p81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82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82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82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82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82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82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82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82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82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82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82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82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82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82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939" name="Google Shape;939;p82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940" name="Google Shape;940;p82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1" name="Google Shape;941;p82"/>
          <p:cNvGrpSpPr/>
          <p:nvPr/>
        </p:nvGrpSpPr>
        <p:grpSpPr>
          <a:xfrm>
            <a:off x="6943446" y="3682418"/>
            <a:ext cx="1243623" cy="943116"/>
            <a:chOff x="6897421" y="-209569"/>
            <a:chExt cx="1243623" cy="943116"/>
          </a:xfrm>
        </p:grpSpPr>
        <p:sp>
          <p:nvSpPr>
            <p:cNvPr id="942" name="Google Shape;942;p82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82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Google Shape;944;p82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5" name="Google Shape;945;p82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946" name="Google Shape;946;p82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947" name="Google Shape;947;p82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83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83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83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83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83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83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83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83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83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83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83"/>
          <p:cNvSpPr/>
          <p:nvPr/>
        </p:nvSpPr>
        <p:spPr>
          <a:xfrm rot="10800000" flipH="1">
            <a:off x="6801680" y="38244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83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83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83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83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967" name="Google Shape;967;p83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968" name="Google Shape;968;p83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3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970" name="Google Shape;970;p83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971" name="Google Shape;971;p83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972" name="Google Shape;972;p83"/>
          <p:cNvSpPr/>
          <p:nvPr/>
        </p:nvSpPr>
        <p:spPr>
          <a:xfrm flipH="1">
            <a:off x="5783351" y="386250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3" name="Google Shape;973;p83"/>
          <p:cNvGrpSpPr/>
          <p:nvPr/>
        </p:nvGrpSpPr>
        <p:grpSpPr>
          <a:xfrm>
            <a:off x="4937608" y="3437318"/>
            <a:ext cx="1243623" cy="943116"/>
            <a:chOff x="6897421" y="-209569"/>
            <a:chExt cx="1243623" cy="943116"/>
          </a:xfrm>
        </p:grpSpPr>
        <p:sp>
          <p:nvSpPr>
            <p:cNvPr id="974" name="Google Shape;974;p83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83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Google Shape;976;p83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84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84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84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84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84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84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84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84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84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84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84"/>
          <p:cNvSpPr/>
          <p:nvPr/>
        </p:nvSpPr>
        <p:spPr>
          <a:xfrm flipH="1">
            <a:off x="3786663" y="384363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84"/>
          <p:cNvSpPr/>
          <p:nvPr/>
        </p:nvSpPr>
        <p:spPr>
          <a:xfrm rot="10800000" flipH="1">
            <a:off x="4784601" y="381099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84"/>
          <p:cNvSpPr/>
          <p:nvPr/>
        </p:nvSpPr>
        <p:spPr>
          <a:xfrm flipH="1">
            <a:off x="5783351" y="386250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84"/>
          <p:cNvSpPr/>
          <p:nvPr/>
        </p:nvSpPr>
        <p:spPr>
          <a:xfrm rot="10800000" flipH="1">
            <a:off x="6801680" y="38244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84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84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p84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84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999" name="Google Shape;999;p84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000" name="Google Shape;1000;p84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84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grpSp>
        <p:nvGrpSpPr>
          <p:cNvPr id="1002" name="Google Shape;1002;p84"/>
          <p:cNvGrpSpPr/>
          <p:nvPr/>
        </p:nvGrpSpPr>
        <p:grpSpPr>
          <a:xfrm>
            <a:off x="3332971" y="3437318"/>
            <a:ext cx="1243623" cy="943116"/>
            <a:chOff x="6897421" y="-209569"/>
            <a:chExt cx="1243623" cy="943116"/>
          </a:xfrm>
        </p:grpSpPr>
        <p:sp>
          <p:nvSpPr>
            <p:cNvPr id="1003" name="Google Shape;1003;p84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84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Google Shape;1005;p84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6" name="Google Shape;1006;p84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007" name="Google Shape;1007;p84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85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85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85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85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85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85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85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85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85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85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85"/>
          <p:cNvSpPr/>
          <p:nvPr/>
        </p:nvSpPr>
        <p:spPr>
          <a:xfrm rot="10800000" flipH="1">
            <a:off x="2767566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85"/>
          <p:cNvSpPr/>
          <p:nvPr/>
        </p:nvSpPr>
        <p:spPr>
          <a:xfrm flipH="1">
            <a:off x="3786663" y="384363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85"/>
          <p:cNvSpPr/>
          <p:nvPr/>
        </p:nvSpPr>
        <p:spPr>
          <a:xfrm rot="10800000" flipH="1">
            <a:off x="4784601" y="381099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85"/>
          <p:cNvSpPr/>
          <p:nvPr/>
        </p:nvSpPr>
        <p:spPr>
          <a:xfrm flipH="1">
            <a:off x="5783351" y="386250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85"/>
          <p:cNvSpPr/>
          <p:nvPr/>
        </p:nvSpPr>
        <p:spPr>
          <a:xfrm rot="10800000" flipH="1">
            <a:off x="6801680" y="38244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85"/>
          <p:cNvSpPr/>
          <p:nvPr/>
        </p:nvSpPr>
        <p:spPr>
          <a:xfrm rot="10800000" flipH="1">
            <a:off x="750483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85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85"/>
          <p:cNvSpPr/>
          <p:nvPr/>
        </p:nvSpPr>
        <p:spPr>
          <a:xfrm>
            <a:off x="1757132" y="3798785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85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85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85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1033" name="Google Shape;1033;p85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034" name="Google Shape;1034;p85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5" name="Google Shape;1035;p85"/>
          <p:cNvGrpSpPr/>
          <p:nvPr/>
        </p:nvGrpSpPr>
        <p:grpSpPr>
          <a:xfrm>
            <a:off x="940408" y="3743918"/>
            <a:ext cx="1243623" cy="943116"/>
            <a:chOff x="6897421" y="-209569"/>
            <a:chExt cx="1243623" cy="943116"/>
          </a:xfrm>
        </p:grpSpPr>
        <p:sp>
          <p:nvSpPr>
            <p:cNvPr id="1036" name="Google Shape;1036;p85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85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Google Shape;1038;p85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9" name="Google Shape;1039;p85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1040" name="Google Shape;1040;p85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86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86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86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86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86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86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86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86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86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86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86"/>
          <p:cNvSpPr/>
          <p:nvPr/>
        </p:nvSpPr>
        <p:spPr>
          <a:xfrm rot="10800000" flipH="1">
            <a:off x="2767566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86"/>
          <p:cNvSpPr/>
          <p:nvPr/>
        </p:nvSpPr>
        <p:spPr>
          <a:xfrm flipH="1">
            <a:off x="3786663" y="384363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86"/>
          <p:cNvSpPr/>
          <p:nvPr/>
        </p:nvSpPr>
        <p:spPr>
          <a:xfrm rot="10800000" flipH="1">
            <a:off x="4784601" y="381099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86"/>
          <p:cNvSpPr/>
          <p:nvPr/>
        </p:nvSpPr>
        <p:spPr>
          <a:xfrm flipH="1">
            <a:off x="5783351" y="386250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86"/>
          <p:cNvSpPr/>
          <p:nvPr/>
        </p:nvSpPr>
        <p:spPr>
          <a:xfrm rot="10800000" flipH="1">
            <a:off x="6801680" y="38244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86"/>
          <p:cNvSpPr/>
          <p:nvPr/>
        </p:nvSpPr>
        <p:spPr>
          <a:xfrm rot="10800000" flipH="1">
            <a:off x="750483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86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86"/>
          <p:cNvSpPr/>
          <p:nvPr/>
        </p:nvSpPr>
        <p:spPr>
          <a:xfrm>
            <a:off x="1757132" y="3798785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86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86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86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1066" name="Google Shape;1066;p86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067" name="Google Shape;1067;p86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8" name="Google Shape;1068;p86"/>
          <p:cNvGrpSpPr/>
          <p:nvPr/>
        </p:nvGrpSpPr>
        <p:grpSpPr>
          <a:xfrm>
            <a:off x="104546" y="4491518"/>
            <a:ext cx="1243623" cy="943116"/>
            <a:chOff x="6897421" y="-209569"/>
            <a:chExt cx="1243623" cy="943116"/>
          </a:xfrm>
        </p:grpSpPr>
        <p:sp>
          <p:nvSpPr>
            <p:cNvPr id="1069" name="Google Shape;1069;p86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86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Google Shape;1071;p86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2" name="Google Shape;1072;p86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1073" name="Google Shape;1073;p86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074" name="Google Shape;1074;p86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075" name="Google Shape;1075;p86"/>
          <p:cNvSpPr/>
          <p:nvPr/>
        </p:nvSpPr>
        <p:spPr>
          <a:xfrm>
            <a:off x="1336050" y="44001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87"/>
          <p:cNvSpPr/>
          <p:nvPr/>
        </p:nvSpPr>
        <p:spPr>
          <a:xfrm rot="10800000" flipH="1">
            <a:off x="2606569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87"/>
          <p:cNvSpPr/>
          <p:nvPr/>
        </p:nvSpPr>
        <p:spPr>
          <a:xfrm flipH="1">
            <a:off x="3625666" y="32432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87"/>
          <p:cNvSpPr/>
          <p:nvPr/>
        </p:nvSpPr>
        <p:spPr>
          <a:xfrm rot="10800000" flipH="1">
            <a:off x="4623604" y="32106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87"/>
          <p:cNvSpPr/>
          <p:nvPr/>
        </p:nvSpPr>
        <p:spPr>
          <a:xfrm flipH="1">
            <a:off x="5622354" y="32621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87"/>
          <p:cNvSpPr/>
          <p:nvPr/>
        </p:nvSpPr>
        <p:spPr>
          <a:xfrm rot="10800000" flipH="1">
            <a:off x="6640683" y="32241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87"/>
          <p:cNvSpPr/>
          <p:nvPr/>
        </p:nvSpPr>
        <p:spPr>
          <a:xfrm rot="10800000" flipH="1">
            <a:off x="589486" y="32106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87"/>
          <p:cNvSpPr/>
          <p:nvPr/>
        </p:nvSpPr>
        <p:spPr>
          <a:xfrm>
            <a:off x="7651098" y="32364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7" name="Google Shape;1087;p87"/>
          <p:cNvSpPr/>
          <p:nvPr/>
        </p:nvSpPr>
        <p:spPr>
          <a:xfrm>
            <a:off x="1596135" y="31984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87"/>
          <p:cNvSpPr/>
          <p:nvPr/>
        </p:nvSpPr>
        <p:spPr>
          <a:xfrm>
            <a:off x="505767" y="28432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87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87"/>
          <p:cNvSpPr/>
          <p:nvPr/>
        </p:nvSpPr>
        <p:spPr>
          <a:xfrm rot="10800000" flipH="1">
            <a:off x="2767566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87"/>
          <p:cNvSpPr/>
          <p:nvPr/>
        </p:nvSpPr>
        <p:spPr>
          <a:xfrm flipH="1">
            <a:off x="3786663" y="384363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87"/>
          <p:cNvSpPr/>
          <p:nvPr/>
        </p:nvSpPr>
        <p:spPr>
          <a:xfrm rot="10800000" flipH="1">
            <a:off x="4784601" y="381099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87"/>
          <p:cNvSpPr/>
          <p:nvPr/>
        </p:nvSpPr>
        <p:spPr>
          <a:xfrm flipH="1">
            <a:off x="5783351" y="386250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87"/>
          <p:cNvSpPr/>
          <p:nvPr/>
        </p:nvSpPr>
        <p:spPr>
          <a:xfrm rot="10800000" flipH="1">
            <a:off x="6801680" y="38244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87"/>
          <p:cNvSpPr/>
          <p:nvPr/>
        </p:nvSpPr>
        <p:spPr>
          <a:xfrm rot="10800000" flipH="1">
            <a:off x="750483" y="381100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87"/>
          <p:cNvSpPr/>
          <p:nvPr/>
        </p:nvSpPr>
        <p:spPr>
          <a:xfrm>
            <a:off x="7812095" y="383680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p87"/>
          <p:cNvSpPr/>
          <p:nvPr/>
        </p:nvSpPr>
        <p:spPr>
          <a:xfrm>
            <a:off x="1757132" y="3798785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p87"/>
          <p:cNvSpPr/>
          <p:nvPr/>
        </p:nvSpPr>
        <p:spPr>
          <a:xfrm>
            <a:off x="666763" y="344358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87"/>
          <p:cNvSpPr/>
          <p:nvPr/>
        </p:nvSpPr>
        <p:spPr>
          <a:xfrm>
            <a:off x="8302040" y="8319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87"/>
          <p:cNvSpPr/>
          <p:nvPr/>
        </p:nvSpPr>
        <p:spPr>
          <a:xfrm>
            <a:off x="183800" y="37987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1101" name="Google Shape;1101;p87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102" name="Google Shape;1102;p87"/>
          <p:cNvSpPr txBox="1"/>
          <p:nvPr/>
        </p:nvSpPr>
        <p:spPr>
          <a:xfrm>
            <a:off x="280050" y="94547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RDRP build a complimentary - ss RNA strand from the + ss RNA that was injected into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87"/>
          <p:cNvSpPr/>
          <p:nvPr/>
        </p:nvSpPr>
        <p:spPr>
          <a:xfrm>
            <a:off x="8638125" y="34353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1104" name="Google Shape;1104;p87"/>
          <p:cNvSpPr/>
          <p:nvPr/>
        </p:nvSpPr>
        <p:spPr>
          <a:xfrm>
            <a:off x="8770450" y="4035694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105" name="Google Shape;1105;p87"/>
          <p:cNvSpPr/>
          <p:nvPr/>
        </p:nvSpPr>
        <p:spPr>
          <a:xfrm>
            <a:off x="1442650" y="3701981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106" name="Google Shape;1106;p87"/>
          <p:cNvSpPr/>
          <p:nvPr/>
        </p:nvSpPr>
        <p:spPr>
          <a:xfrm>
            <a:off x="183800" y="4408331"/>
            <a:ext cx="102531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0000"/>
                </a:solidFill>
                <a:latin typeface="Calibri"/>
              </a:rPr>
              <a:t>- ss RNA</a:t>
            </a:r>
          </a:p>
        </p:txBody>
      </p:sp>
      <p:sp>
        <p:nvSpPr>
          <p:cNvPr id="1107" name="Google Shape;1107;p87"/>
          <p:cNvSpPr/>
          <p:nvPr/>
        </p:nvSpPr>
        <p:spPr>
          <a:xfrm>
            <a:off x="1336050" y="440014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88"/>
          <p:cNvSpPr/>
          <p:nvPr/>
        </p:nvSpPr>
        <p:spPr>
          <a:xfrm>
            <a:off x="503442" y="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p88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88"/>
          <p:cNvSpPr/>
          <p:nvPr/>
        </p:nvSpPr>
        <p:spPr>
          <a:xfrm rot="10800000" flipH="1">
            <a:off x="2765241" y="96777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88"/>
          <p:cNvSpPr/>
          <p:nvPr/>
        </p:nvSpPr>
        <p:spPr>
          <a:xfrm flipH="1">
            <a:off x="3784338" y="100041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88"/>
          <p:cNvSpPr/>
          <p:nvPr/>
        </p:nvSpPr>
        <p:spPr>
          <a:xfrm rot="10800000" flipH="1">
            <a:off x="4782276" y="96777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88"/>
          <p:cNvSpPr/>
          <p:nvPr/>
        </p:nvSpPr>
        <p:spPr>
          <a:xfrm flipH="1">
            <a:off x="5781026" y="101927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88"/>
          <p:cNvSpPr/>
          <p:nvPr/>
        </p:nvSpPr>
        <p:spPr>
          <a:xfrm rot="10800000" flipH="1">
            <a:off x="6799355" y="9812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88"/>
          <p:cNvSpPr/>
          <p:nvPr/>
        </p:nvSpPr>
        <p:spPr>
          <a:xfrm rot="10800000" flipH="1">
            <a:off x="748158" y="96777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0" name="Google Shape;1120;p88"/>
          <p:cNvSpPr/>
          <p:nvPr/>
        </p:nvSpPr>
        <p:spPr>
          <a:xfrm>
            <a:off x="7809770" y="993578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1" name="Google Shape;1121;p88"/>
          <p:cNvSpPr/>
          <p:nvPr/>
        </p:nvSpPr>
        <p:spPr>
          <a:xfrm>
            <a:off x="1754807" y="95556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88"/>
          <p:cNvSpPr/>
          <p:nvPr/>
        </p:nvSpPr>
        <p:spPr>
          <a:xfrm>
            <a:off x="664438" y="6003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88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124" name="Google Shape;1124;p88"/>
          <p:cNvSpPr/>
          <p:nvPr/>
        </p:nvSpPr>
        <p:spPr>
          <a:xfrm>
            <a:off x="8768125" y="1192469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125" name="Google Shape;1125;p88"/>
          <p:cNvSpPr/>
          <p:nvPr/>
        </p:nvSpPr>
        <p:spPr>
          <a:xfrm>
            <a:off x="181475" y="1565106"/>
            <a:ext cx="102531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0000"/>
                </a:solidFill>
                <a:latin typeface="Calibri"/>
              </a:rPr>
              <a:t>- ss RNA</a:t>
            </a:r>
          </a:p>
        </p:txBody>
      </p:sp>
      <p:sp>
        <p:nvSpPr>
          <p:cNvPr id="1126" name="Google Shape;1126;p88"/>
          <p:cNvSpPr/>
          <p:nvPr/>
        </p:nvSpPr>
        <p:spPr>
          <a:xfrm>
            <a:off x="1333725" y="1556919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grpSp>
        <p:nvGrpSpPr>
          <p:cNvPr id="1127" name="Google Shape;1127;p88"/>
          <p:cNvGrpSpPr/>
          <p:nvPr/>
        </p:nvGrpSpPr>
        <p:grpSpPr>
          <a:xfrm>
            <a:off x="1463296" y="887418"/>
            <a:ext cx="1243623" cy="943116"/>
            <a:chOff x="6897421" y="-209569"/>
            <a:chExt cx="1243623" cy="943116"/>
          </a:xfrm>
        </p:grpSpPr>
        <p:sp>
          <p:nvSpPr>
            <p:cNvPr id="1128" name="Google Shape;1128;p88"/>
            <p:cNvSpPr/>
            <p:nvPr/>
          </p:nvSpPr>
          <p:spPr>
            <a:xfrm>
              <a:off x="7112882" y="-127037"/>
              <a:ext cx="812700" cy="793500"/>
            </a:xfrm>
            <a:prstGeom prst="flowChartAlternateProcess">
              <a:avLst/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88"/>
            <p:cNvSpPr/>
            <p:nvPr/>
          </p:nvSpPr>
          <p:spPr>
            <a:xfrm rot="1341028">
              <a:off x="7064172" y="-83727"/>
              <a:ext cx="910121" cy="70690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Google Shape;1130;p88"/>
            <p:cNvSpPr/>
            <p:nvPr/>
          </p:nvSpPr>
          <p:spPr>
            <a:xfrm rot="1341493">
              <a:off x="7054541" y="-92246"/>
              <a:ext cx="929401" cy="67105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1" name="Google Shape;1131;p88"/>
          <p:cNvSpPr txBox="1"/>
          <p:nvPr/>
        </p:nvSpPr>
        <p:spPr>
          <a:xfrm>
            <a:off x="280050" y="4256138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- ss RNA strand can then build numerous + ss RNA strands for export of new viral particles.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89"/>
          <p:cNvSpPr/>
          <p:nvPr/>
        </p:nvSpPr>
        <p:spPr>
          <a:xfrm>
            <a:off x="503442" y="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89"/>
          <p:cNvSpPr/>
          <p:nvPr/>
        </p:nvSpPr>
        <p:spPr>
          <a:xfrm>
            <a:off x="8141043" y="231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89"/>
          <p:cNvSpPr/>
          <p:nvPr/>
        </p:nvSpPr>
        <p:spPr>
          <a:xfrm rot="10800000" flipH="1">
            <a:off x="2765241" y="96777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89"/>
          <p:cNvSpPr/>
          <p:nvPr/>
        </p:nvSpPr>
        <p:spPr>
          <a:xfrm flipH="1">
            <a:off x="3784338" y="100041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89"/>
          <p:cNvSpPr/>
          <p:nvPr/>
        </p:nvSpPr>
        <p:spPr>
          <a:xfrm rot="10800000" flipH="1">
            <a:off x="4782276" y="967772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89"/>
          <p:cNvSpPr/>
          <p:nvPr/>
        </p:nvSpPr>
        <p:spPr>
          <a:xfrm flipH="1">
            <a:off x="5781026" y="101927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89"/>
          <p:cNvSpPr/>
          <p:nvPr/>
        </p:nvSpPr>
        <p:spPr>
          <a:xfrm rot="10800000" flipH="1">
            <a:off x="6799355" y="9812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89"/>
          <p:cNvSpPr/>
          <p:nvPr/>
        </p:nvSpPr>
        <p:spPr>
          <a:xfrm rot="10800000" flipH="1">
            <a:off x="748158" y="967777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89"/>
          <p:cNvSpPr/>
          <p:nvPr/>
        </p:nvSpPr>
        <p:spPr>
          <a:xfrm>
            <a:off x="7809770" y="993578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89"/>
          <p:cNvSpPr/>
          <p:nvPr/>
        </p:nvSpPr>
        <p:spPr>
          <a:xfrm>
            <a:off x="1754807" y="95556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89"/>
          <p:cNvSpPr/>
          <p:nvPr/>
        </p:nvSpPr>
        <p:spPr>
          <a:xfrm>
            <a:off x="664438" y="60035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89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148" name="Google Shape;1148;p89"/>
          <p:cNvSpPr/>
          <p:nvPr/>
        </p:nvSpPr>
        <p:spPr>
          <a:xfrm>
            <a:off x="8768125" y="1192469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149" name="Google Shape;1149;p89"/>
          <p:cNvSpPr/>
          <p:nvPr/>
        </p:nvSpPr>
        <p:spPr>
          <a:xfrm>
            <a:off x="181475" y="1565106"/>
            <a:ext cx="102531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0000"/>
                </a:solidFill>
                <a:latin typeface="Calibri"/>
              </a:rPr>
              <a:t>- ss RNA</a:t>
            </a:r>
          </a:p>
        </p:txBody>
      </p:sp>
      <p:sp>
        <p:nvSpPr>
          <p:cNvPr id="1150" name="Google Shape;1150;p89"/>
          <p:cNvSpPr/>
          <p:nvPr/>
        </p:nvSpPr>
        <p:spPr>
          <a:xfrm>
            <a:off x="1333725" y="1556919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  <p:sp>
        <p:nvSpPr>
          <p:cNvPr id="1151" name="Google Shape;1151;p89"/>
          <p:cNvSpPr/>
          <p:nvPr/>
        </p:nvSpPr>
        <p:spPr>
          <a:xfrm rot="10800000" flipH="1">
            <a:off x="2765244" y="155989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89"/>
          <p:cNvSpPr/>
          <p:nvPr/>
        </p:nvSpPr>
        <p:spPr>
          <a:xfrm flipH="1">
            <a:off x="3784341" y="159253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89"/>
          <p:cNvSpPr/>
          <p:nvPr/>
        </p:nvSpPr>
        <p:spPr>
          <a:xfrm rot="10800000" flipH="1">
            <a:off x="4782279" y="155989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89"/>
          <p:cNvSpPr/>
          <p:nvPr/>
        </p:nvSpPr>
        <p:spPr>
          <a:xfrm flipH="1">
            <a:off x="5781029" y="161139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89"/>
          <p:cNvSpPr/>
          <p:nvPr/>
        </p:nvSpPr>
        <p:spPr>
          <a:xfrm rot="10800000" flipH="1">
            <a:off x="6799358" y="157336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89"/>
          <p:cNvSpPr/>
          <p:nvPr/>
        </p:nvSpPr>
        <p:spPr>
          <a:xfrm rot="10800000" flipH="1">
            <a:off x="748161" y="155989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89"/>
          <p:cNvSpPr/>
          <p:nvPr/>
        </p:nvSpPr>
        <p:spPr>
          <a:xfrm>
            <a:off x="7809773" y="158569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89"/>
          <p:cNvSpPr/>
          <p:nvPr/>
        </p:nvSpPr>
        <p:spPr>
          <a:xfrm>
            <a:off x="1754810" y="154768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89"/>
          <p:cNvSpPr/>
          <p:nvPr/>
        </p:nvSpPr>
        <p:spPr>
          <a:xfrm>
            <a:off x="664442" y="186135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p89"/>
          <p:cNvSpPr/>
          <p:nvPr/>
        </p:nvSpPr>
        <p:spPr>
          <a:xfrm rot="10800000" flipH="1">
            <a:off x="2765244" y="224773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89"/>
          <p:cNvSpPr/>
          <p:nvPr/>
        </p:nvSpPr>
        <p:spPr>
          <a:xfrm flipH="1">
            <a:off x="3784341" y="228036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89"/>
          <p:cNvSpPr/>
          <p:nvPr/>
        </p:nvSpPr>
        <p:spPr>
          <a:xfrm rot="10800000" flipH="1">
            <a:off x="4782279" y="224773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89"/>
          <p:cNvSpPr/>
          <p:nvPr/>
        </p:nvSpPr>
        <p:spPr>
          <a:xfrm flipH="1">
            <a:off x="5781029" y="229923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89"/>
          <p:cNvSpPr/>
          <p:nvPr/>
        </p:nvSpPr>
        <p:spPr>
          <a:xfrm rot="10800000" flipH="1">
            <a:off x="6799358" y="226120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89"/>
          <p:cNvSpPr/>
          <p:nvPr/>
        </p:nvSpPr>
        <p:spPr>
          <a:xfrm rot="10800000" flipH="1">
            <a:off x="748161" y="224773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89"/>
          <p:cNvSpPr/>
          <p:nvPr/>
        </p:nvSpPr>
        <p:spPr>
          <a:xfrm>
            <a:off x="7809773" y="2273536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89"/>
          <p:cNvSpPr/>
          <p:nvPr/>
        </p:nvSpPr>
        <p:spPr>
          <a:xfrm>
            <a:off x="1754810" y="2235518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89"/>
          <p:cNvSpPr/>
          <p:nvPr/>
        </p:nvSpPr>
        <p:spPr>
          <a:xfrm>
            <a:off x="664442" y="1880313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89"/>
          <p:cNvSpPr/>
          <p:nvPr/>
        </p:nvSpPr>
        <p:spPr>
          <a:xfrm>
            <a:off x="664438" y="2481392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89"/>
          <p:cNvSpPr/>
          <p:nvPr/>
        </p:nvSpPr>
        <p:spPr>
          <a:xfrm>
            <a:off x="664438" y="192960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89"/>
          <p:cNvSpPr/>
          <p:nvPr/>
        </p:nvSpPr>
        <p:spPr>
          <a:xfrm rot="10800000" flipH="1">
            <a:off x="2765244" y="28891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89"/>
          <p:cNvSpPr/>
          <p:nvPr/>
        </p:nvSpPr>
        <p:spPr>
          <a:xfrm flipH="1">
            <a:off x="3784341" y="29217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89"/>
          <p:cNvSpPr/>
          <p:nvPr/>
        </p:nvSpPr>
        <p:spPr>
          <a:xfrm rot="10800000" flipH="1">
            <a:off x="4782279" y="288914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89"/>
          <p:cNvSpPr/>
          <p:nvPr/>
        </p:nvSpPr>
        <p:spPr>
          <a:xfrm flipH="1">
            <a:off x="5781029" y="294064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89"/>
          <p:cNvSpPr/>
          <p:nvPr/>
        </p:nvSpPr>
        <p:spPr>
          <a:xfrm rot="10800000" flipH="1">
            <a:off x="6799358" y="29026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89"/>
          <p:cNvSpPr/>
          <p:nvPr/>
        </p:nvSpPr>
        <p:spPr>
          <a:xfrm rot="10800000" flipH="1">
            <a:off x="748161" y="288914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89"/>
          <p:cNvSpPr/>
          <p:nvPr/>
        </p:nvSpPr>
        <p:spPr>
          <a:xfrm>
            <a:off x="7809773" y="2914949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89"/>
          <p:cNvSpPr/>
          <p:nvPr/>
        </p:nvSpPr>
        <p:spPr>
          <a:xfrm>
            <a:off x="1754810" y="2876930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89"/>
          <p:cNvSpPr/>
          <p:nvPr/>
        </p:nvSpPr>
        <p:spPr>
          <a:xfrm>
            <a:off x="664442" y="319060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89"/>
          <p:cNvSpPr/>
          <p:nvPr/>
        </p:nvSpPr>
        <p:spPr>
          <a:xfrm rot="10800000" flipH="1">
            <a:off x="2765244" y="357698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89"/>
          <p:cNvSpPr/>
          <p:nvPr/>
        </p:nvSpPr>
        <p:spPr>
          <a:xfrm flipH="1">
            <a:off x="3784341" y="3609619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89"/>
          <p:cNvSpPr/>
          <p:nvPr/>
        </p:nvSpPr>
        <p:spPr>
          <a:xfrm rot="10800000" flipH="1">
            <a:off x="4782279" y="357698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89"/>
          <p:cNvSpPr/>
          <p:nvPr/>
        </p:nvSpPr>
        <p:spPr>
          <a:xfrm flipH="1">
            <a:off x="5781029" y="362848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89"/>
          <p:cNvSpPr/>
          <p:nvPr/>
        </p:nvSpPr>
        <p:spPr>
          <a:xfrm rot="10800000" flipH="1">
            <a:off x="6799358" y="359045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5" name="Google Shape;1185;p89"/>
          <p:cNvSpPr/>
          <p:nvPr/>
        </p:nvSpPr>
        <p:spPr>
          <a:xfrm rot="10800000" flipH="1">
            <a:off x="748161" y="357698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89"/>
          <p:cNvSpPr/>
          <p:nvPr/>
        </p:nvSpPr>
        <p:spPr>
          <a:xfrm>
            <a:off x="7809773" y="3602786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89"/>
          <p:cNvSpPr/>
          <p:nvPr/>
        </p:nvSpPr>
        <p:spPr>
          <a:xfrm>
            <a:off x="1754810" y="3564768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89"/>
          <p:cNvSpPr/>
          <p:nvPr/>
        </p:nvSpPr>
        <p:spPr>
          <a:xfrm>
            <a:off x="664442" y="3209563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89"/>
          <p:cNvSpPr/>
          <p:nvPr/>
        </p:nvSpPr>
        <p:spPr>
          <a:xfrm>
            <a:off x="664438" y="3810642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89"/>
          <p:cNvSpPr txBox="1"/>
          <p:nvPr/>
        </p:nvSpPr>
        <p:spPr>
          <a:xfrm>
            <a:off x="280050" y="5428325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- ss RNA strand can then build numerous + ss RNA strands for export of new viral particles.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89"/>
          <p:cNvSpPr/>
          <p:nvPr/>
        </p:nvSpPr>
        <p:spPr>
          <a:xfrm>
            <a:off x="664442" y="316027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89"/>
          <p:cNvSpPr/>
          <p:nvPr/>
        </p:nvSpPr>
        <p:spPr>
          <a:xfrm>
            <a:off x="664442" y="3179238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89"/>
          <p:cNvSpPr/>
          <p:nvPr/>
        </p:nvSpPr>
        <p:spPr>
          <a:xfrm>
            <a:off x="664438" y="3780317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89"/>
          <p:cNvSpPr/>
          <p:nvPr/>
        </p:nvSpPr>
        <p:spPr>
          <a:xfrm>
            <a:off x="664438" y="3228530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89"/>
          <p:cNvSpPr/>
          <p:nvPr/>
        </p:nvSpPr>
        <p:spPr>
          <a:xfrm rot="10800000" flipH="1">
            <a:off x="2765244" y="41880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89"/>
          <p:cNvSpPr/>
          <p:nvPr/>
        </p:nvSpPr>
        <p:spPr>
          <a:xfrm flipH="1">
            <a:off x="3784341" y="4220706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89"/>
          <p:cNvSpPr/>
          <p:nvPr/>
        </p:nvSpPr>
        <p:spPr>
          <a:xfrm rot="10800000" flipH="1">
            <a:off x="4782279" y="418806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89"/>
          <p:cNvSpPr/>
          <p:nvPr/>
        </p:nvSpPr>
        <p:spPr>
          <a:xfrm flipH="1">
            <a:off x="5781029" y="423957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89"/>
          <p:cNvSpPr/>
          <p:nvPr/>
        </p:nvSpPr>
        <p:spPr>
          <a:xfrm rot="10800000" flipH="1">
            <a:off x="6799358" y="4201544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89"/>
          <p:cNvSpPr/>
          <p:nvPr/>
        </p:nvSpPr>
        <p:spPr>
          <a:xfrm rot="10800000" flipH="1">
            <a:off x="748161" y="4188073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89"/>
          <p:cNvSpPr/>
          <p:nvPr/>
        </p:nvSpPr>
        <p:spPr>
          <a:xfrm>
            <a:off x="7809773" y="4213874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89"/>
          <p:cNvSpPr/>
          <p:nvPr/>
        </p:nvSpPr>
        <p:spPr>
          <a:xfrm>
            <a:off x="1754810" y="4175855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89"/>
          <p:cNvSpPr/>
          <p:nvPr/>
        </p:nvSpPr>
        <p:spPr>
          <a:xfrm>
            <a:off x="664442" y="4489525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89"/>
          <p:cNvSpPr/>
          <p:nvPr/>
        </p:nvSpPr>
        <p:spPr>
          <a:xfrm rot="10800000" flipH="1">
            <a:off x="2765244" y="487591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89"/>
          <p:cNvSpPr/>
          <p:nvPr/>
        </p:nvSpPr>
        <p:spPr>
          <a:xfrm flipH="1">
            <a:off x="3784341" y="4908544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89"/>
          <p:cNvSpPr/>
          <p:nvPr/>
        </p:nvSpPr>
        <p:spPr>
          <a:xfrm rot="10800000" flipH="1">
            <a:off x="4782279" y="4875905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89"/>
          <p:cNvSpPr/>
          <p:nvPr/>
        </p:nvSpPr>
        <p:spPr>
          <a:xfrm flipH="1">
            <a:off x="5781029" y="4927408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89"/>
          <p:cNvSpPr/>
          <p:nvPr/>
        </p:nvSpPr>
        <p:spPr>
          <a:xfrm rot="10800000" flipH="1">
            <a:off x="6799358" y="4889381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89"/>
          <p:cNvSpPr/>
          <p:nvPr/>
        </p:nvSpPr>
        <p:spPr>
          <a:xfrm rot="10800000" flipH="1">
            <a:off x="748161" y="4875910"/>
            <a:ext cx="1148100" cy="78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89"/>
          <p:cNvSpPr/>
          <p:nvPr/>
        </p:nvSpPr>
        <p:spPr>
          <a:xfrm>
            <a:off x="7809773" y="4901711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89"/>
          <p:cNvSpPr/>
          <p:nvPr/>
        </p:nvSpPr>
        <p:spPr>
          <a:xfrm>
            <a:off x="1754810" y="4863693"/>
            <a:ext cx="1148100" cy="833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89"/>
          <p:cNvSpPr/>
          <p:nvPr/>
        </p:nvSpPr>
        <p:spPr>
          <a:xfrm>
            <a:off x="664442" y="4508488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89"/>
          <p:cNvSpPr/>
          <p:nvPr/>
        </p:nvSpPr>
        <p:spPr>
          <a:xfrm>
            <a:off x="664438" y="5109567"/>
            <a:ext cx="629400" cy="14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89"/>
          <p:cNvSpPr/>
          <p:nvPr/>
        </p:nvSpPr>
        <p:spPr>
          <a:xfrm>
            <a:off x="1334488" y="2136056"/>
            <a:ext cx="194392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5'</a:t>
            </a:r>
          </a:p>
        </p:txBody>
      </p:sp>
      <p:sp>
        <p:nvSpPr>
          <p:cNvPr id="1215" name="Google Shape;1215;p89"/>
          <p:cNvSpPr/>
          <p:nvPr/>
        </p:nvSpPr>
        <p:spPr>
          <a:xfrm>
            <a:off x="151575" y="2141181"/>
            <a:ext cx="1085102" cy="2202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+ ss RNA</a:t>
            </a:r>
          </a:p>
        </p:txBody>
      </p:sp>
      <p:sp>
        <p:nvSpPr>
          <p:cNvPr id="1216" name="Google Shape;1216;p89"/>
          <p:cNvSpPr txBox="1"/>
          <p:nvPr/>
        </p:nvSpPr>
        <p:spPr>
          <a:xfrm>
            <a:off x="280050" y="4256138"/>
            <a:ext cx="8583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- ss RNA strand can then build numerous + ss RNA strands for export of new viral particles.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89"/>
          <p:cNvSpPr/>
          <p:nvPr/>
        </p:nvSpPr>
        <p:spPr>
          <a:xfrm>
            <a:off x="8767350" y="1782794"/>
            <a:ext cx="195925" cy="2365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3'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90"/>
          <p:cNvSpPr/>
          <p:nvPr/>
        </p:nvSpPr>
        <p:spPr>
          <a:xfrm>
            <a:off x="2416326" y="155325"/>
            <a:ext cx="4311355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REPLICATION</a:t>
            </a:r>
          </a:p>
        </p:txBody>
      </p:sp>
      <p:sp>
        <p:nvSpPr>
          <p:cNvPr id="1223" name="Google Shape;1223;p90"/>
          <p:cNvSpPr txBox="1"/>
          <p:nvPr/>
        </p:nvSpPr>
        <p:spPr>
          <a:xfrm>
            <a:off x="84675" y="9266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Some of the RNA will be translated to produce proteins for the virus. Ribosomes will inject the newly translated proteins into the Rough Endoplasmic Reticulum.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24" name="Google Shape;1224;p90"/>
          <p:cNvGrpSpPr/>
          <p:nvPr/>
        </p:nvGrpSpPr>
        <p:grpSpPr>
          <a:xfrm rot="-3033101">
            <a:off x="4497330" y="2237466"/>
            <a:ext cx="6709046" cy="5393072"/>
            <a:chOff x="1668260" y="3404253"/>
            <a:chExt cx="2192801" cy="1767775"/>
          </a:xfrm>
        </p:grpSpPr>
        <p:sp>
          <p:nvSpPr>
            <p:cNvPr id="1225" name="Google Shape;1225;p90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26" name="Google Shape;1226;p90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27" name="Google Shape;1227;p90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28" name="Google Shape;1228;p90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" name="Google Shape;1229;p90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" name="Google Shape;1230;p90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" name="Google Shape;1231;p90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32" name="Google Shape;1232;p90"/>
          <p:cNvGrpSpPr/>
          <p:nvPr/>
        </p:nvGrpSpPr>
        <p:grpSpPr>
          <a:xfrm rot="3033057">
            <a:off x="5049317" y="2132217"/>
            <a:ext cx="3896097" cy="1046877"/>
            <a:chOff x="5043605" y="1025300"/>
            <a:chExt cx="3896046" cy="1046863"/>
          </a:xfrm>
        </p:grpSpPr>
        <p:sp>
          <p:nvSpPr>
            <p:cNvPr id="1233" name="Google Shape;1233;p90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234" name="Google Shape;1234;p90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35" name="Google Shape;1235;p90"/>
            <p:cNvSpPr/>
            <p:nvPr/>
          </p:nvSpPr>
          <p:spPr>
            <a:xfrm>
              <a:off x="6390253" y="1537460"/>
              <a:ext cx="2549398" cy="492194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38100" cap="flat" cmpd="sng">
              <a:solidFill>
                <a:srgbClr val="9900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" name="Google Shape;1236;p90"/>
            <p:cNvSpPr/>
            <p:nvPr/>
          </p:nvSpPr>
          <p:spPr>
            <a:xfrm>
              <a:off x="6390253" y="1537460"/>
              <a:ext cx="2549398" cy="492194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1905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" name="Google Shape;1237;p90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90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91"/>
          <p:cNvSpPr txBox="1">
            <a:spLocks noGrp="1"/>
          </p:cNvSpPr>
          <p:nvPr>
            <p:ph type="title"/>
          </p:nvPr>
        </p:nvSpPr>
        <p:spPr>
          <a:xfrm>
            <a:off x="-50" y="260825"/>
            <a:ext cx="91440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 u="sng">
                <a:latin typeface="Calibri"/>
                <a:ea typeface="Calibri"/>
                <a:cs typeface="Calibri"/>
                <a:sym typeface="Calibri"/>
              </a:rPr>
              <a:t>Infection</a:t>
            </a:r>
            <a:br>
              <a:rPr lang="en" sz="6500" b="1">
                <a:latin typeface="Calibri"/>
                <a:ea typeface="Calibri"/>
                <a:cs typeface="Calibri"/>
                <a:sym typeface="Calibri"/>
              </a:rPr>
            </a:b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Stage 3: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55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SHEDDING</a:t>
            </a:r>
            <a:endParaRPr sz="14155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92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249" name="Google Shape;1249;p92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92"/>
          <p:cNvSpPr txBox="1"/>
          <p:nvPr/>
        </p:nvSpPr>
        <p:spPr>
          <a:xfrm>
            <a:off x="56825" y="9355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1" name="Google Shape;1251;p92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252" name="Google Shape;1252;p9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3" name="Google Shape;1253;p9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4" name="Google Shape;1254;p9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5" name="Google Shape;1255;p9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" name="Google Shape;1256;p9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7" name="Google Shape;1257;p9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58" name="Google Shape;1258;p9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59" name="Google Shape;1259;p92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260" name="Google Shape;1260;p9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1" name="Google Shape;1261;p9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2" name="Google Shape;1262;p9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3" name="Google Shape;1263;p9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" name="Google Shape;1264;p9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5" name="Google Shape;1265;p9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66" name="Google Shape;1266;p9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7" name="Google Shape;1267;p92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268" name="Google Shape;1268;p9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269" name="Google Shape;1269;p9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70" name="Google Shape;1270;p9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9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2" name="Google Shape;1272;p92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92"/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1275" name="Google Shape;1275;p92"/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1276" name="Google Shape;1276;p92"/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277" name="Google Shape;1277;p9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78" name="Google Shape;1278;p9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79" name="Google Shape;1279;p92"/>
          <p:cNvSpPr/>
          <p:nvPr/>
        </p:nvSpPr>
        <p:spPr>
          <a:xfrm rot="2708295">
            <a:off x="4707378" y="117155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0" name="Google Shape;1280;p92"/>
          <p:cNvGrpSpPr/>
          <p:nvPr/>
        </p:nvGrpSpPr>
        <p:grpSpPr>
          <a:xfrm>
            <a:off x="7491775" y="3637500"/>
            <a:ext cx="717300" cy="535200"/>
            <a:chOff x="992875" y="900125"/>
            <a:chExt cx="717300" cy="535200"/>
          </a:xfrm>
        </p:grpSpPr>
        <p:sp>
          <p:nvSpPr>
            <p:cNvPr id="1281" name="Google Shape;1281;p92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92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3" name="Google Shape;1283;p92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6;p92">
            <a:extLst>
              <a:ext uri="{FF2B5EF4-FFF2-40B4-BE49-F238E27FC236}">
                <a16:creationId xmlns:a16="http://schemas.microsoft.com/office/drawing/2014/main" id="{85E884A3-8FFB-73D1-1A73-A6414DAE4918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3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289" name="Google Shape;1289;p93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0" name="Google Shape;1290;p93"/>
          <p:cNvSpPr txBox="1"/>
          <p:nvPr/>
        </p:nvSpPr>
        <p:spPr>
          <a:xfrm>
            <a:off x="56825" y="9355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91" name="Google Shape;1291;p93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292" name="Google Shape;1292;p9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3" name="Google Shape;1293;p9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4" name="Google Shape;1294;p9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5" name="Google Shape;1295;p9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6" name="Google Shape;1296;p9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7" name="Google Shape;1297;p9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98" name="Google Shape;1298;p9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99" name="Google Shape;1299;p93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300" name="Google Shape;1300;p9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1" name="Google Shape;1301;p9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2" name="Google Shape;1302;p9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3" name="Google Shape;1303;p9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4" name="Google Shape;1304;p9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5" name="Google Shape;1305;p9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06" name="Google Shape;1306;p9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07" name="Google Shape;1307;p93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308" name="Google Shape;1308;p93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309" name="Google Shape;1309;p93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0" name="Google Shape;1310;p93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93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2" name="Google Shape;1312;p93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9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18" name="Google Shape;1318;p9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19" name="Google Shape;1319;p93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93"/>
          <p:cNvGrpSpPr/>
          <p:nvPr/>
        </p:nvGrpSpPr>
        <p:grpSpPr>
          <a:xfrm>
            <a:off x="6774075" y="3966425"/>
            <a:ext cx="717300" cy="535200"/>
            <a:chOff x="992875" y="900125"/>
            <a:chExt cx="717300" cy="535200"/>
          </a:xfrm>
        </p:grpSpPr>
        <p:sp>
          <p:nvSpPr>
            <p:cNvPr id="1321" name="Google Shape;1321;p93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93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3" name="Google Shape;1323;p93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Google Shape;1274;p92">
            <a:extLst>
              <a:ext uri="{FF2B5EF4-FFF2-40B4-BE49-F238E27FC236}">
                <a16:creationId xmlns:a16="http://schemas.microsoft.com/office/drawing/2014/main" id="{C9AE3D13-7CF8-DBB2-9E88-2F39A5718A60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8" name="Google Shape;1275;p92">
            <a:extLst>
              <a:ext uri="{FF2B5EF4-FFF2-40B4-BE49-F238E27FC236}">
                <a16:creationId xmlns:a16="http://schemas.microsoft.com/office/drawing/2014/main" id="{1F02DF6E-F08B-8728-8820-1EA5194603CA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9" name="Google Shape;1276;p92">
            <a:extLst>
              <a:ext uri="{FF2B5EF4-FFF2-40B4-BE49-F238E27FC236}">
                <a16:creationId xmlns:a16="http://schemas.microsoft.com/office/drawing/2014/main" id="{C4B4B21F-3216-1D3B-7F61-40C8950BA024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0" name="Google Shape;1276;p92">
            <a:extLst>
              <a:ext uri="{FF2B5EF4-FFF2-40B4-BE49-F238E27FC236}">
                <a16:creationId xmlns:a16="http://schemas.microsoft.com/office/drawing/2014/main" id="{CF8151FE-5C42-4E89-7EDA-8DC833207E51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94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329" name="Google Shape;1329;p94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94"/>
          <p:cNvSpPr txBox="1"/>
          <p:nvPr/>
        </p:nvSpPr>
        <p:spPr>
          <a:xfrm>
            <a:off x="56825" y="9355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1" name="Google Shape;1331;p94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332" name="Google Shape;1332;p94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" name="Google Shape;1333;p94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" name="Google Shape;1334;p94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" name="Google Shape;1335;p94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" name="Google Shape;1336;p94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" name="Google Shape;1337;p94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" name="Google Shape;1338;p94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9" name="Google Shape;1339;p94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340" name="Google Shape;1340;p94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" name="Google Shape;1341;p94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" name="Google Shape;1342;p94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" name="Google Shape;1343;p94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" name="Google Shape;1344;p94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" name="Google Shape;1345;p94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" name="Google Shape;1346;p94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7" name="Google Shape;1347;p94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348" name="Google Shape;1348;p94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349" name="Google Shape;1349;p94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50" name="Google Shape;1350;p94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94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2" name="Google Shape;1352;p94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94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8" name="Google Shape;1358;p94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9" name="Google Shape;1359;p94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0" name="Google Shape;1360;p94"/>
          <p:cNvGrpSpPr/>
          <p:nvPr/>
        </p:nvGrpSpPr>
        <p:grpSpPr>
          <a:xfrm>
            <a:off x="6278750" y="3381225"/>
            <a:ext cx="717300" cy="535200"/>
            <a:chOff x="992875" y="900125"/>
            <a:chExt cx="717300" cy="535200"/>
          </a:xfrm>
        </p:grpSpPr>
        <p:sp>
          <p:nvSpPr>
            <p:cNvPr id="1361" name="Google Shape;1361;p94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94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3" name="Google Shape;1363;p94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Google Shape;1274;p92">
            <a:extLst>
              <a:ext uri="{FF2B5EF4-FFF2-40B4-BE49-F238E27FC236}">
                <a16:creationId xmlns:a16="http://schemas.microsoft.com/office/drawing/2014/main" id="{C6485DC7-4951-3DC5-4A31-D822E0DC6C60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8" name="Google Shape;1275;p92">
            <a:extLst>
              <a:ext uri="{FF2B5EF4-FFF2-40B4-BE49-F238E27FC236}">
                <a16:creationId xmlns:a16="http://schemas.microsoft.com/office/drawing/2014/main" id="{671DA488-729D-0BBD-BF1B-7D7982D0CBD9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9" name="Google Shape;1276;p92">
            <a:extLst>
              <a:ext uri="{FF2B5EF4-FFF2-40B4-BE49-F238E27FC236}">
                <a16:creationId xmlns:a16="http://schemas.microsoft.com/office/drawing/2014/main" id="{642E47B7-67C2-6B7C-BA81-36D3D85DF735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0" name="Google Shape;1276;p92">
            <a:extLst>
              <a:ext uri="{FF2B5EF4-FFF2-40B4-BE49-F238E27FC236}">
                <a16:creationId xmlns:a16="http://schemas.microsoft.com/office/drawing/2014/main" id="{139AC97B-D21A-FA96-59B8-4DA99744807A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95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369" name="Google Shape;1369;p95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95"/>
          <p:cNvSpPr txBox="1"/>
          <p:nvPr/>
        </p:nvSpPr>
        <p:spPr>
          <a:xfrm>
            <a:off x="56825" y="9355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1" name="Google Shape;1371;p95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372" name="Google Shape;1372;p95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3" name="Google Shape;1373;p95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4" name="Google Shape;1374;p95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5" name="Google Shape;1375;p95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6" name="Google Shape;1376;p95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7" name="Google Shape;1377;p95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78" name="Google Shape;1378;p95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79" name="Google Shape;1379;p95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380" name="Google Shape;1380;p95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1" name="Google Shape;1381;p95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2" name="Google Shape;1382;p95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3" name="Google Shape;1383;p95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4" name="Google Shape;1384;p95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5" name="Google Shape;1385;p95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86" name="Google Shape;1386;p95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87" name="Google Shape;1387;p95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388" name="Google Shape;1388;p95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389" name="Google Shape;1389;p95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90" name="Google Shape;1390;p95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5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2" name="Google Shape;1392;p95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7" name="Google Shape;1397;p95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98" name="Google Shape;1398;p95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99" name="Google Shape;1399;p95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00" name="Google Shape;1400;p95"/>
          <p:cNvGrpSpPr/>
          <p:nvPr/>
        </p:nvGrpSpPr>
        <p:grpSpPr>
          <a:xfrm>
            <a:off x="5561450" y="3510825"/>
            <a:ext cx="717300" cy="535200"/>
            <a:chOff x="992875" y="900125"/>
            <a:chExt cx="717300" cy="535200"/>
          </a:xfrm>
        </p:grpSpPr>
        <p:sp>
          <p:nvSpPr>
            <p:cNvPr id="1401" name="Google Shape;1401;p95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5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3" name="Google Shape;1403;p95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D26A897E-FE79-C6CC-799A-A950A896EB40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EEC15DB2-2D29-336D-9AA8-EF7B0A4A792B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565FCFAE-F808-5905-2E4F-A19EB2882F95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5AA6109E-00E2-3983-A013-C9B2D049FDDE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96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409" name="Google Shape;1409;p96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96"/>
          <p:cNvSpPr txBox="1"/>
          <p:nvPr/>
        </p:nvSpPr>
        <p:spPr>
          <a:xfrm>
            <a:off x="56825" y="935575"/>
            <a:ext cx="4371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1" name="Google Shape;1411;p96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412" name="Google Shape;1412;p96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" name="Google Shape;1413;p96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4" name="Google Shape;1414;p96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5" name="Google Shape;1415;p96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6" name="Google Shape;1416;p96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7" name="Google Shape;1417;p96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18" name="Google Shape;1418;p96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19" name="Google Shape;1419;p96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420" name="Google Shape;1420;p96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1" name="Google Shape;1421;p96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2" name="Google Shape;1422;p96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3" name="Google Shape;1423;p96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4" name="Google Shape;1424;p96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5" name="Google Shape;1425;p96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26" name="Google Shape;1426;p96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27" name="Google Shape;1427;p96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428" name="Google Shape;1428;p96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429" name="Google Shape;1429;p96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30" name="Google Shape;1430;p96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6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2" name="Google Shape;1432;p96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96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8" name="Google Shape;1438;p96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9" name="Google Shape;1439;p96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0" name="Google Shape;1440;p96"/>
          <p:cNvGrpSpPr/>
          <p:nvPr/>
        </p:nvGrpSpPr>
        <p:grpSpPr>
          <a:xfrm>
            <a:off x="5182750" y="2675088"/>
            <a:ext cx="717300" cy="535200"/>
            <a:chOff x="992875" y="900125"/>
            <a:chExt cx="717300" cy="535200"/>
          </a:xfrm>
        </p:grpSpPr>
        <p:sp>
          <p:nvSpPr>
            <p:cNvPr id="1441" name="Google Shape;1441;p96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6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" name="Google Shape;1443;p96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675C6F38-42F4-B970-AEBE-70BBFB1C8C78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B225DDDA-AC4D-9E3B-A343-35F553CAB02C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0EEA8FD4-21CD-1B5F-F1E3-F26C05732A21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5AD00B71-7B97-9310-FA63-A6A0B6275E0F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97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449" name="Google Shape;1449;p97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97"/>
          <p:cNvSpPr txBox="1"/>
          <p:nvPr/>
        </p:nvSpPr>
        <p:spPr>
          <a:xfrm>
            <a:off x="56825" y="935575"/>
            <a:ext cx="43710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Viral RNA and proteins form into a vesicle in the RER.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are then shipped off to the Golgi Apparatus for further modifications.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After that, they are ready for export out of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1" name="Google Shape;1451;p97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452" name="Google Shape;1452;p97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" name="Google Shape;1453;p97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" name="Google Shape;1454;p97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" name="Google Shape;1455;p97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" name="Google Shape;1456;p97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" name="Google Shape;1457;p97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" name="Google Shape;1458;p97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9" name="Google Shape;1459;p97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460" name="Google Shape;1460;p97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" name="Google Shape;1461;p97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2" name="Google Shape;1462;p97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" name="Google Shape;1463;p97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" name="Google Shape;1464;p97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5" name="Google Shape;1465;p97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66" name="Google Shape;1466;p97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67" name="Google Shape;1467;p97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468" name="Google Shape;1468;p97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469" name="Google Shape;1469;p97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0" name="Google Shape;1470;p97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7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2" name="Google Shape;1472;p97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7" name="Google Shape;1477;p97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78" name="Google Shape;1478;p97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79" name="Google Shape;1479;p97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0" name="Google Shape;1480;p97"/>
          <p:cNvGrpSpPr/>
          <p:nvPr/>
        </p:nvGrpSpPr>
        <p:grpSpPr>
          <a:xfrm rot="-1298189">
            <a:off x="5182676" y="2246490"/>
            <a:ext cx="717268" cy="535176"/>
            <a:chOff x="992875" y="900125"/>
            <a:chExt cx="717300" cy="535200"/>
          </a:xfrm>
        </p:grpSpPr>
        <p:sp>
          <p:nvSpPr>
            <p:cNvPr id="1481" name="Google Shape;1481;p97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7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" name="Google Shape;1483;p97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8C81B012-AFC0-0F6C-D413-E62D19628D6C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457EBAF2-E5E0-CF00-EECD-B33C3DDA542D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4F56DCA2-4B27-0A6B-D981-1E3805C3EA9B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4741259E-A9F0-5DA2-F334-A97CFFFFB888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98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489" name="Google Shape;1489;p98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98"/>
          <p:cNvSpPr txBox="1"/>
          <p:nvPr/>
        </p:nvSpPr>
        <p:spPr>
          <a:xfrm>
            <a:off x="56825" y="935575"/>
            <a:ext cx="43710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Viruses can exit the cell membrane one of two ways;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Exocytosis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Budding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1" name="Google Shape;1491;p98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492" name="Google Shape;1492;p98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3" name="Google Shape;1493;p98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4" name="Google Shape;1494;p98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" name="Google Shape;1495;p98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" name="Google Shape;1496;p98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7" name="Google Shape;1497;p98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98" name="Google Shape;1498;p98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9" name="Google Shape;1499;p98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500" name="Google Shape;1500;p98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1" name="Google Shape;1501;p98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2" name="Google Shape;1502;p98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3" name="Google Shape;1503;p98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4" name="Google Shape;1504;p98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5" name="Google Shape;1505;p98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06" name="Google Shape;1506;p98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07" name="Google Shape;1507;p98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508" name="Google Shape;1508;p98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509" name="Google Shape;1509;p98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10" name="Google Shape;1510;p98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98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2" name="Google Shape;1512;p98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98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8" name="Google Shape;1518;p98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9" name="Google Shape;1519;p98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20" name="Google Shape;1520;p98"/>
          <p:cNvGrpSpPr/>
          <p:nvPr/>
        </p:nvGrpSpPr>
        <p:grpSpPr>
          <a:xfrm rot="-1298189">
            <a:off x="5182676" y="2246490"/>
            <a:ext cx="717268" cy="535176"/>
            <a:chOff x="992875" y="900125"/>
            <a:chExt cx="717300" cy="535200"/>
          </a:xfrm>
        </p:grpSpPr>
        <p:sp>
          <p:nvSpPr>
            <p:cNvPr id="1521" name="Google Shape;1521;p98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98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3" name="Google Shape;1523;p98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4C1DF58C-7B01-8766-B7C5-310EE7842792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A5B03C45-E8A4-5496-848E-0158C4AA01DB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39D36D69-B059-0113-7F3F-C5E3F35A07F1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8C84B734-5698-92B3-A5CB-CFE63FB71673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99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529" name="Google Shape;1529;p99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99"/>
          <p:cNvSpPr txBox="1"/>
          <p:nvPr/>
        </p:nvSpPr>
        <p:spPr>
          <a:xfrm>
            <a:off x="55850" y="1503588"/>
            <a:ext cx="43710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Exocytosis allows the vesicle to absorb into the cell membrane, then allowing the virus to exit.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is a common mode of exit for viruses that lack a cell membrane.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1" name="Google Shape;1531;p99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532" name="Google Shape;1532;p99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3" name="Google Shape;1533;p99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4" name="Google Shape;1534;p99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5" name="Google Shape;1535;p99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" name="Google Shape;1536;p99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" name="Google Shape;1537;p99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" name="Google Shape;1538;p99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9" name="Google Shape;1539;p99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540" name="Google Shape;1540;p99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" name="Google Shape;1541;p99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" name="Google Shape;1542;p99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" name="Google Shape;1543;p99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" name="Google Shape;1544;p99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" name="Google Shape;1545;p99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" name="Google Shape;1546;p99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47" name="Google Shape;1547;p99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548" name="Google Shape;1548;p99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549" name="Google Shape;1549;p99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50" name="Google Shape;1550;p99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99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2" name="Google Shape;1552;p99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99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8" name="Google Shape;1558;p99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9" name="Google Shape;1559;p99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99"/>
          <p:cNvSpPr/>
          <p:nvPr/>
        </p:nvSpPr>
        <p:spPr>
          <a:xfrm rot="-1298189">
            <a:off x="5182676" y="2246490"/>
            <a:ext cx="717268" cy="535176"/>
          </a:xfrm>
          <a:prstGeom prst="ellipse">
            <a:avLst/>
          </a:prstGeom>
          <a:solidFill>
            <a:srgbClr val="CCCCCC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99"/>
          <p:cNvSpPr/>
          <p:nvPr/>
        </p:nvSpPr>
        <p:spPr>
          <a:xfrm rot="-1742722">
            <a:off x="5270007" y="2321124"/>
            <a:ext cx="542531" cy="385824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2" name="Google Shape;1562;p99"/>
          <p:cNvSpPr/>
          <p:nvPr/>
        </p:nvSpPr>
        <p:spPr>
          <a:xfrm rot="328348">
            <a:off x="5335714" y="2371539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63" name="Google Shape;1563;p99"/>
          <p:cNvSpPr/>
          <p:nvPr/>
        </p:nvSpPr>
        <p:spPr>
          <a:xfrm rot="328348">
            <a:off x="5335717" y="2371541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64" name="Google Shape;1564;p99"/>
          <p:cNvSpPr/>
          <p:nvPr/>
        </p:nvSpPr>
        <p:spPr>
          <a:xfrm>
            <a:off x="2924402" y="855200"/>
            <a:ext cx="3295194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(EXOCYTOSIS)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AECF620D-0E78-6ACC-C405-8DFC4D19F3BC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BE35E1A0-6267-8379-9699-859F7080CBA1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B95804AF-B869-6274-3C18-4A59D8ECAE0B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789E910A-4971-385B-0859-A816CE412BDB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9" name="Google Shape;1569;p100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570" name="Google Shape;1570;p100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1" name="Google Shape;1571;p100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2" name="Google Shape;1572;p100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3" name="Google Shape;1573;p100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4" name="Google Shape;1574;p100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5" name="Google Shape;1575;p100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" name="Google Shape;1576;p100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77" name="Google Shape;1577;p100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578" name="Google Shape;1578;p100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" name="Google Shape;1579;p100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" name="Google Shape;1580;p100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" name="Google Shape;1581;p100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" name="Google Shape;1582;p100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" name="Google Shape;1583;p100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" name="Google Shape;1584;p100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85" name="Google Shape;1585;p100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grpSp>
        <p:nvGrpSpPr>
          <p:cNvPr id="1586" name="Google Shape;1586;p100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587" name="Google Shape;1587;p100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588" name="Google Shape;1588;p100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89" name="Google Shape;1589;p100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0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1" name="Google Shape;1591;p100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2" name="Google Shape;1592;p100"/>
          <p:cNvGrpSpPr/>
          <p:nvPr/>
        </p:nvGrpSpPr>
        <p:grpSpPr>
          <a:xfrm>
            <a:off x="3648456" y="-100584"/>
            <a:ext cx="7304700" cy="7339800"/>
            <a:chOff x="9241938" y="1055050"/>
            <a:chExt cx="7304700" cy="7339800"/>
          </a:xfrm>
        </p:grpSpPr>
        <p:sp>
          <p:nvSpPr>
            <p:cNvPr id="1593" name="Google Shape;1593;p100"/>
            <p:cNvSpPr/>
            <p:nvPr/>
          </p:nvSpPr>
          <p:spPr>
            <a:xfrm rot="2708295">
              <a:off x="10295777" y="2332150"/>
              <a:ext cx="5186855" cy="4780621"/>
            </a:xfrm>
            <a:prstGeom prst="ellipse">
              <a:avLst/>
            </a:prstGeom>
            <a:noFill/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00"/>
            <p:cNvSpPr/>
            <p:nvPr/>
          </p:nvSpPr>
          <p:spPr>
            <a:xfrm rot="2708249">
              <a:off x="10197976" y="2243634"/>
              <a:ext cx="5392624" cy="4962631"/>
            </a:xfrm>
            <a:prstGeom prst="ellipse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5" name="Google Shape;1595;p100"/>
          <p:cNvSpPr/>
          <p:nvPr/>
        </p:nvSpPr>
        <p:spPr>
          <a:xfrm>
            <a:off x="8378925" y="2931800"/>
            <a:ext cx="436799" cy="88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</a:p>
        </p:txBody>
      </p:sp>
      <p:sp>
        <p:nvSpPr>
          <p:cNvPr id="1596" name="Google Shape;1596;p100"/>
          <p:cNvSpPr/>
          <p:nvPr/>
        </p:nvSpPr>
        <p:spPr>
          <a:xfrm>
            <a:off x="7625538" y="4829050"/>
            <a:ext cx="1358666" cy="2413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1597" name="Google Shape;1597;p100"/>
          <p:cNvSpPr/>
          <p:nvPr/>
        </p:nvSpPr>
        <p:spPr>
          <a:xfrm>
            <a:off x="5267638" y="4403475"/>
            <a:ext cx="717397" cy="2413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1598" name="Google Shape;1598;p100"/>
          <p:cNvSpPr/>
          <p:nvPr/>
        </p:nvSpPr>
        <p:spPr>
          <a:xfrm>
            <a:off x="6278747" y="2204150"/>
            <a:ext cx="542553" cy="1006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599" name="Google Shape;1599;p100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00" name="Google Shape;1600;p100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01" name="Google Shape;1601;p100"/>
          <p:cNvGrpSpPr/>
          <p:nvPr/>
        </p:nvGrpSpPr>
        <p:grpSpPr>
          <a:xfrm rot="-4013772">
            <a:off x="4982202" y="2229411"/>
            <a:ext cx="717304" cy="535203"/>
            <a:chOff x="992875" y="900125"/>
            <a:chExt cx="717300" cy="535200"/>
          </a:xfrm>
        </p:grpSpPr>
        <p:sp>
          <p:nvSpPr>
            <p:cNvPr id="1602" name="Google Shape;1602;p100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00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4" name="Google Shape;1604;p100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05" name="Google Shape;1605;p100"/>
          <p:cNvSpPr/>
          <p:nvPr/>
        </p:nvSpPr>
        <p:spPr>
          <a:xfrm rot="-4194678">
            <a:off x="5069645" y="2304059"/>
            <a:ext cx="542398" cy="385897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6" name="Google Shape;1606;p100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07" name="Google Shape;1607;p100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08" name="Google Shape;1608;p100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9" name="Google Shape;1609;p100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610" name="Google Shape;1610;p100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1" name="Google Shape;1611;p100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2" name="Google Shape;1612;p100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3" name="Google Shape;1613;p100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4" name="Google Shape;1614;p100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5" name="Google Shape;1615;p100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6" name="Google Shape;1616;p100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17" name="Google Shape;1617;p100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618" name="Google Shape;1618;p100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19" name="Google Shape;1619;p100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20" name="Google Shape;1620;p100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21" name="Google Shape;1621;p100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22" name="Google Shape;1622;p100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" name="Google Shape;1623;p100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" name="Google Shape;1624;p100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25" name="Google Shape;1625;p100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626" name="Google Shape;1626;p100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627" name="Google Shape;1627;p100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28" name="Google Shape;1628;p100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00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0" name="Google Shape;1630;p100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100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6" name="Google Shape;1636;p100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7" name="Google Shape;1637;p100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8" name="Google Shape;1638;p100"/>
          <p:cNvGrpSpPr/>
          <p:nvPr/>
        </p:nvGrpSpPr>
        <p:grpSpPr>
          <a:xfrm rot="-1297743">
            <a:off x="4908842" y="2115969"/>
            <a:ext cx="864010" cy="762008"/>
            <a:chOff x="3175518" y="2942365"/>
            <a:chExt cx="864000" cy="762000"/>
          </a:xfrm>
        </p:grpSpPr>
        <p:sp>
          <p:nvSpPr>
            <p:cNvPr id="1639" name="Google Shape;1639;p100"/>
            <p:cNvSpPr/>
            <p:nvPr/>
          </p:nvSpPr>
          <p:spPr>
            <a:xfrm rot="-1299006">
              <a:off x="3248920" y="3055796"/>
              <a:ext cx="717195" cy="535139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00"/>
            <p:cNvSpPr/>
            <p:nvPr/>
          </p:nvSpPr>
          <p:spPr>
            <a:xfrm rot="-1742722">
              <a:off x="3336245" y="3130474"/>
              <a:ext cx="542531" cy="385824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00"/>
            <p:cNvSpPr/>
            <p:nvPr/>
          </p:nvSpPr>
          <p:spPr>
            <a:xfrm rot="328348">
              <a:off x="3401914" y="3180876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2" name="Google Shape;1642;p100"/>
            <p:cNvSpPr/>
            <p:nvPr/>
          </p:nvSpPr>
          <p:spPr>
            <a:xfrm rot="328348">
              <a:off x="3401917" y="3180878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3" name="Google Shape;1643;p100"/>
          <p:cNvSpPr/>
          <p:nvPr/>
        </p:nvSpPr>
        <p:spPr>
          <a:xfrm>
            <a:off x="2924402" y="855200"/>
            <a:ext cx="3295194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(EXOCYTOSIS)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725E7927-B852-C40F-DD66-BFA48E9D0E7C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B2420FB7-57E6-E137-328E-7A49E30F8DEE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3D5B4B59-B7BF-2540-094B-6E0F77DA54DA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30053FAE-6192-4B9C-7B4A-234F6811E58B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" name="Google Shape;1648;p101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649" name="Google Shape;1649;p101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0" name="Google Shape;1650;p101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" name="Google Shape;1651;p101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2" name="Google Shape;1652;p101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3" name="Google Shape;1653;p101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" name="Google Shape;1654;p101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5" name="Google Shape;1655;p101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56" name="Google Shape;1656;p101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657" name="Google Shape;1657;p101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" name="Google Shape;1658;p101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" name="Google Shape;1659;p101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60" name="Google Shape;1660;p101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61" name="Google Shape;1661;p101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62" name="Google Shape;1662;p101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63" name="Google Shape;1663;p101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64" name="Google Shape;1664;p101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grpSp>
        <p:nvGrpSpPr>
          <p:cNvPr id="1665" name="Google Shape;1665;p101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666" name="Google Shape;1666;p101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667" name="Google Shape;1667;p101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68" name="Google Shape;1668;p101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01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0" name="Google Shape;1670;p101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1" name="Google Shape;1671;p101"/>
          <p:cNvGrpSpPr/>
          <p:nvPr/>
        </p:nvGrpSpPr>
        <p:grpSpPr>
          <a:xfrm>
            <a:off x="3648456" y="-100584"/>
            <a:ext cx="7304700" cy="7339800"/>
            <a:chOff x="9241938" y="1055050"/>
            <a:chExt cx="7304700" cy="7339800"/>
          </a:xfrm>
        </p:grpSpPr>
        <p:sp>
          <p:nvSpPr>
            <p:cNvPr id="1672" name="Google Shape;1672;p101"/>
            <p:cNvSpPr/>
            <p:nvPr/>
          </p:nvSpPr>
          <p:spPr>
            <a:xfrm rot="2708295">
              <a:off x="10295777" y="2332150"/>
              <a:ext cx="5186855" cy="4780621"/>
            </a:xfrm>
            <a:prstGeom prst="ellipse">
              <a:avLst/>
            </a:prstGeom>
            <a:noFill/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01"/>
            <p:cNvSpPr/>
            <p:nvPr/>
          </p:nvSpPr>
          <p:spPr>
            <a:xfrm rot="2708249">
              <a:off x="10197976" y="2243634"/>
              <a:ext cx="5392624" cy="4962631"/>
            </a:xfrm>
            <a:prstGeom prst="ellipse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4" name="Google Shape;1674;p101"/>
          <p:cNvSpPr/>
          <p:nvPr/>
        </p:nvSpPr>
        <p:spPr>
          <a:xfrm>
            <a:off x="8378925" y="2931800"/>
            <a:ext cx="436799" cy="88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</a:p>
        </p:txBody>
      </p:sp>
      <p:sp>
        <p:nvSpPr>
          <p:cNvPr id="1675" name="Google Shape;1675;p101"/>
          <p:cNvSpPr/>
          <p:nvPr/>
        </p:nvSpPr>
        <p:spPr>
          <a:xfrm>
            <a:off x="7625538" y="4829050"/>
            <a:ext cx="1358666" cy="2413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1676" name="Google Shape;1676;p101"/>
          <p:cNvSpPr/>
          <p:nvPr/>
        </p:nvSpPr>
        <p:spPr>
          <a:xfrm>
            <a:off x="5267638" y="4403475"/>
            <a:ext cx="717397" cy="2413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1677" name="Google Shape;1677;p101"/>
          <p:cNvSpPr/>
          <p:nvPr/>
        </p:nvSpPr>
        <p:spPr>
          <a:xfrm>
            <a:off x="6278747" y="2204150"/>
            <a:ext cx="542553" cy="1006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678" name="Google Shape;1678;p101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79" name="Google Shape;1679;p101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80" name="Google Shape;1680;p101"/>
          <p:cNvGrpSpPr/>
          <p:nvPr/>
        </p:nvGrpSpPr>
        <p:grpSpPr>
          <a:xfrm rot="-4013772">
            <a:off x="4982202" y="2229411"/>
            <a:ext cx="717304" cy="535203"/>
            <a:chOff x="992875" y="900125"/>
            <a:chExt cx="717300" cy="535200"/>
          </a:xfrm>
        </p:grpSpPr>
        <p:sp>
          <p:nvSpPr>
            <p:cNvPr id="1681" name="Google Shape;1681;p101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01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3" name="Google Shape;1683;p101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84" name="Google Shape;1684;p101"/>
          <p:cNvSpPr/>
          <p:nvPr/>
        </p:nvSpPr>
        <p:spPr>
          <a:xfrm rot="-4194678">
            <a:off x="5069645" y="2304059"/>
            <a:ext cx="542398" cy="385897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5" name="Google Shape;1685;p101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86" name="Google Shape;1686;p101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87" name="Google Shape;1687;p101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8" name="Google Shape;1688;p101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689" name="Google Shape;1689;p101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0" name="Google Shape;1690;p101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1" name="Google Shape;1691;p101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2" name="Google Shape;1692;p101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3" name="Google Shape;1693;p101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4" name="Google Shape;1694;p101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5" name="Google Shape;1695;p101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96" name="Google Shape;1696;p101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697" name="Google Shape;1697;p101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8" name="Google Shape;1698;p101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99" name="Google Shape;1699;p101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" name="Google Shape;1700;p101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01" name="Google Shape;1701;p101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02" name="Google Shape;1702;p101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03" name="Google Shape;1703;p101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04" name="Google Shape;1704;p101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705" name="Google Shape;1705;p101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06" name="Google Shape;1706;p101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07" name="Google Shape;1707;p101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01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9" name="Google Shape;1709;p101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101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15" name="Google Shape;1715;p101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16" name="Google Shape;1716;p101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7" name="Google Shape;1717;p101"/>
          <p:cNvGrpSpPr/>
          <p:nvPr/>
        </p:nvGrpSpPr>
        <p:grpSpPr>
          <a:xfrm rot="-2256337">
            <a:off x="4714735" y="2030308"/>
            <a:ext cx="863968" cy="761971"/>
            <a:chOff x="3175518" y="2942365"/>
            <a:chExt cx="864000" cy="762000"/>
          </a:xfrm>
        </p:grpSpPr>
        <p:sp>
          <p:nvSpPr>
            <p:cNvPr id="1718" name="Google Shape;1718;p101"/>
            <p:cNvSpPr/>
            <p:nvPr/>
          </p:nvSpPr>
          <p:spPr>
            <a:xfrm rot="-1299006">
              <a:off x="3248920" y="3055796"/>
              <a:ext cx="717195" cy="535139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01"/>
            <p:cNvSpPr/>
            <p:nvPr/>
          </p:nvSpPr>
          <p:spPr>
            <a:xfrm rot="-1742722">
              <a:off x="3336245" y="3130474"/>
              <a:ext cx="542531" cy="385824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01"/>
            <p:cNvSpPr/>
            <p:nvPr/>
          </p:nvSpPr>
          <p:spPr>
            <a:xfrm rot="328348">
              <a:off x="3401914" y="3180876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1" name="Google Shape;1721;p101"/>
            <p:cNvSpPr/>
            <p:nvPr/>
          </p:nvSpPr>
          <p:spPr>
            <a:xfrm rot="328348">
              <a:off x="3401917" y="3180878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22" name="Google Shape;1722;p101"/>
          <p:cNvSpPr/>
          <p:nvPr/>
        </p:nvSpPr>
        <p:spPr>
          <a:xfrm rot="1471179">
            <a:off x="4831512" y="1965376"/>
            <a:ext cx="112770" cy="6431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101"/>
          <p:cNvSpPr/>
          <p:nvPr/>
        </p:nvSpPr>
        <p:spPr>
          <a:xfrm>
            <a:off x="2924402" y="855200"/>
            <a:ext cx="3295194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(EXOCYTOSIS)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FB6F2FEF-8570-F5AF-3181-0BEEC3B232A1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02B7AEB0-068B-3EE7-1EA7-F787F7DD7807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09A00756-D713-06EC-E266-16A52898015F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03BE7267-2AC6-1753-4ABF-8B5297C8DDC1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8" name="Google Shape;1728;p102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729" name="Google Shape;1729;p10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0" name="Google Shape;1730;p10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1" name="Google Shape;1731;p10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2" name="Google Shape;1732;p10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3" name="Google Shape;1733;p10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4" name="Google Shape;1734;p10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5" name="Google Shape;1735;p10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36" name="Google Shape;1736;p102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737" name="Google Shape;1737;p10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8" name="Google Shape;1738;p10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39" name="Google Shape;1739;p10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" name="Google Shape;1740;p10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" name="Google Shape;1741;p10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" name="Google Shape;1742;p10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" name="Google Shape;1743;p10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4" name="Google Shape;1744;p102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grpSp>
        <p:nvGrpSpPr>
          <p:cNvPr id="1745" name="Google Shape;1745;p102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746" name="Google Shape;1746;p10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47" name="Google Shape;1747;p10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48" name="Google Shape;1748;p10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0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0" name="Google Shape;1750;p102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1" name="Google Shape;1751;p102"/>
          <p:cNvGrpSpPr/>
          <p:nvPr/>
        </p:nvGrpSpPr>
        <p:grpSpPr>
          <a:xfrm>
            <a:off x="3648456" y="-100584"/>
            <a:ext cx="7304700" cy="7339800"/>
            <a:chOff x="9241938" y="1055050"/>
            <a:chExt cx="7304700" cy="7339800"/>
          </a:xfrm>
        </p:grpSpPr>
        <p:sp>
          <p:nvSpPr>
            <p:cNvPr id="1752" name="Google Shape;1752;p102"/>
            <p:cNvSpPr/>
            <p:nvPr/>
          </p:nvSpPr>
          <p:spPr>
            <a:xfrm rot="2708295">
              <a:off x="10295777" y="2332150"/>
              <a:ext cx="5186855" cy="4780621"/>
            </a:xfrm>
            <a:prstGeom prst="ellipse">
              <a:avLst/>
            </a:prstGeom>
            <a:noFill/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02"/>
            <p:cNvSpPr/>
            <p:nvPr/>
          </p:nvSpPr>
          <p:spPr>
            <a:xfrm rot="2708249">
              <a:off x="10197976" y="2243634"/>
              <a:ext cx="5392624" cy="4962631"/>
            </a:xfrm>
            <a:prstGeom prst="ellipse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4" name="Google Shape;1754;p102"/>
          <p:cNvSpPr/>
          <p:nvPr/>
        </p:nvSpPr>
        <p:spPr>
          <a:xfrm>
            <a:off x="8378925" y="2931800"/>
            <a:ext cx="436799" cy="88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</a:p>
        </p:txBody>
      </p:sp>
      <p:sp>
        <p:nvSpPr>
          <p:cNvPr id="1755" name="Google Shape;1755;p102"/>
          <p:cNvSpPr/>
          <p:nvPr/>
        </p:nvSpPr>
        <p:spPr>
          <a:xfrm>
            <a:off x="7625538" y="4829050"/>
            <a:ext cx="1358666" cy="2413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1756" name="Google Shape;1756;p102"/>
          <p:cNvSpPr/>
          <p:nvPr/>
        </p:nvSpPr>
        <p:spPr>
          <a:xfrm>
            <a:off x="5267638" y="4403475"/>
            <a:ext cx="717397" cy="2413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1757" name="Google Shape;1757;p102"/>
          <p:cNvSpPr/>
          <p:nvPr/>
        </p:nvSpPr>
        <p:spPr>
          <a:xfrm>
            <a:off x="6278747" y="2204150"/>
            <a:ext cx="542553" cy="1006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758" name="Google Shape;1758;p10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59" name="Google Shape;1759;p10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760" name="Google Shape;1760;p102"/>
          <p:cNvGrpSpPr/>
          <p:nvPr/>
        </p:nvGrpSpPr>
        <p:grpSpPr>
          <a:xfrm rot="-4013772">
            <a:off x="4982202" y="2229411"/>
            <a:ext cx="717304" cy="535203"/>
            <a:chOff x="992875" y="900125"/>
            <a:chExt cx="717300" cy="535200"/>
          </a:xfrm>
        </p:grpSpPr>
        <p:sp>
          <p:nvSpPr>
            <p:cNvPr id="1761" name="Google Shape;1761;p102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02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" name="Google Shape;1763;p102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64" name="Google Shape;1764;p102"/>
          <p:cNvSpPr/>
          <p:nvPr/>
        </p:nvSpPr>
        <p:spPr>
          <a:xfrm rot="-4194678">
            <a:off x="5069645" y="2304059"/>
            <a:ext cx="542398" cy="385897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5" name="Google Shape;1765;p102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66" name="Google Shape;1766;p102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67" name="Google Shape;1767;p102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8" name="Google Shape;1768;p102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769" name="Google Shape;1769;p10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0" name="Google Shape;1770;p10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1" name="Google Shape;1771;p10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2" name="Google Shape;1772;p10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3" name="Google Shape;1773;p10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4" name="Google Shape;1774;p10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5" name="Google Shape;1775;p10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76" name="Google Shape;1776;p102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777" name="Google Shape;1777;p10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8" name="Google Shape;1778;p10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79" name="Google Shape;1779;p10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80" name="Google Shape;1780;p10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81" name="Google Shape;1781;p10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82" name="Google Shape;1782;p10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83" name="Google Shape;1783;p10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84" name="Google Shape;1784;p102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785" name="Google Shape;1785;p10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86" name="Google Shape;1786;p10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87" name="Google Shape;1787;p10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0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9" name="Google Shape;1789;p102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10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95" name="Google Shape;1795;p102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96" name="Google Shape;1796;p102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7" name="Google Shape;1797;p102"/>
          <p:cNvSpPr/>
          <p:nvPr/>
        </p:nvSpPr>
        <p:spPr>
          <a:xfrm rot="-3555737">
            <a:off x="4578754" y="2019348"/>
            <a:ext cx="717264" cy="535131"/>
          </a:xfrm>
          <a:prstGeom prst="ellipse">
            <a:avLst/>
          </a:prstGeom>
          <a:solidFill>
            <a:srgbClr val="CCCCCC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8" name="Google Shape;1798;p102"/>
          <p:cNvSpPr/>
          <p:nvPr/>
        </p:nvSpPr>
        <p:spPr>
          <a:xfrm rot="1469094">
            <a:off x="4613349" y="1773357"/>
            <a:ext cx="347446" cy="970236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102"/>
          <p:cNvSpPr/>
          <p:nvPr/>
        </p:nvSpPr>
        <p:spPr>
          <a:xfrm rot="-3998349">
            <a:off x="4441286" y="2061570"/>
            <a:ext cx="542468" cy="385805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102"/>
          <p:cNvSpPr/>
          <p:nvPr/>
        </p:nvSpPr>
        <p:spPr>
          <a:xfrm rot="-1928000">
            <a:off x="4506965" y="2111971"/>
            <a:ext cx="411213" cy="284898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01" name="Google Shape;1801;p102"/>
          <p:cNvSpPr/>
          <p:nvPr/>
        </p:nvSpPr>
        <p:spPr>
          <a:xfrm rot="-1928000">
            <a:off x="4506944" y="2111970"/>
            <a:ext cx="411213" cy="284898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02" name="Google Shape;1802;p102"/>
          <p:cNvSpPr/>
          <p:nvPr/>
        </p:nvSpPr>
        <p:spPr>
          <a:xfrm>
            <a:off x="2924402" y="855200"/>
            <a:ext cx="3295194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(EXOCYTOSIS)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81E53F94-4615-276C-E853-31B7562B69F3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FBEE0D40-3A03-6E8A-6ABB-BEC4E356A5DC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E9F62A45-6956-A526-764D-E4D4CCB086FA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FD85A695-F4B8-EB4D-79E8-48973E13AF0A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7" name="Google Shape;1807;p103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808" name="Google Shape;1808;p10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09" name="Google Shape;1809;p10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0" name="Google Shape;1810;p10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1" name="Google Shape;1811;p10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2" name="Google Shape;1812;p10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3" name="Google Shape;1813;p10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4" name="Google Shape;1814;p10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15" name="Google Shape;1815;p103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816" name="Google Shape;1816;p10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7" name="Google Shape;1817;p10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8" name="Google Shape;1818;p10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19" name="Google Shape;1819;p10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20" name="Google Shape;1820;p10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21" name="Google Shape;1821;p10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22" name="Google Shape;1822;p10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23" name="Google Shape;1823;p103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grpSp>
        <p:nvGrpSpPr>
          <p:cNvPr id="1824" name="Google Shape;1824;p103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825" name="Google Shape;1825;p103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826" name="Google Shape;1826;p103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27" name="Google Shape;1827;p103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03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9" name="Google Shape;1829;p103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0" name="Google Shape;1830;p103"/>
          <p:cNvGrpSpPr/>
          <p:nvPr/>
        </p:nvGrpSpPr>
        <p:grpSpPr>
          <a:xfrm>
            <a:off x="3648456" y="-100584"/>
            <a:ext cx="7304700" cy="7339800"/>
            <a:chOff x="9241938" y="1055050"/>
            <a:chExt cx="7304700" cy="7339800"/>
          </a:xfrm>
        </p:grpSpPr>
        <p:sp>
          <p:nvSpPr>
            <p:cNvPr id="1831" name="Google Shape;1831;p103"/>
            <p:cNvSpPr/>
            <p:nvPr/>
          </p:nvSpPr>
          <p:spPr>
            <a:xfrm rot="2708295">
              <a:off x="10295777" y="2332150"/>
              <a:ext cx="5186855" cy="4780621"/>
            </a:xfrm>
            <a:prstGeom prst="ellipse">
              <a:avLst/>
            </a:prstGeom>
            <a:noFill/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03"/>
            <p:cNvSpPr/>
            <p:nvPr/>
          </p:nvSpPr>
          <p:spPr>
            <a:xfrm rot="2708249">
              <a:off x="10197976" y="2243634"/>
              <a:ext cx="5392624" cy="4962631"/>
            </a:xfrm>
            <a:prstGeom prst="ellipse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3" name="Google Shape;1833;p103"/>
          <p:cNvSpPr/>
          <p:nvPr/>
        </p:nvSpPr>
        <p:spPr>
          <a:xfrm>
            <a:off x="8378925" y="2931800"/>
            <a:ext cx="436799" cy="88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</a:p>
        </p:txBody>
      </p:sp>
      <p:sp>
        <p:nvSpPr>
          <p:cNvPr id="1834" name="Google Shape;1834;p103"/>
          <p:cNvSpPr/>
          <p:nvPr/>
        </p:nvSpPr>
        <p:spPr>
          <a:xfrm>
            <a:off x="7625538" y="4829050"/>
            <a:ext cx="1358666" cy="2413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1835" name="Google Shape;1835;p103"/>
          <p:cNvSpPr/>
          <p:nvPr/>
        </p:nvSpPr>
        <p:spPr>
          <a:xfrm>
            <a:off x="5267638" y="4403475"/>
            <a:ext cx="717397" cy="2413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1836" name="Google Shape;1836;p103"/>
          <p:cNvSpPr/>
          <p:nvPr/>
        </p:nvSpPr>
        <p:spPr>
          <a:xfrm>
            <a:off x="6278747" y="2204150"/>
            <a:ext cx="542553" cy="1006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1837" name="Google Shape;1837;p10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38" name="Google Shape;1838;p10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839" name="Google Shape;1839;p103"/>
          <p:cNvGrpSpPr/>
          <p:nvPr/>
        </p:nvGrpSpPr>
        <p:grpSpPr>
          <a:xfrm rot="-4013772">
            <a:off x="4982202" y="2229411"/>
            <a:ext cx="717304" cy="535203"/>
            <a:chOff x="992875" y="900125"/>
            <a:chExt cx="717300" cy="535200"/>
          </a:xfrm>
        </p:grpSpPr>
        <p:sp>
          <p:nvSpPr>
            <p:cNvPr id="1840" name="Google Shape;1840;p103"/>
            <p:cNvSpPr/>
            <p:nvPr/>
          </p:nvSpPr>
          <p:spPr>
            <a:xfrm>
              <a:off x="992875" y="900125"/>
              <a:ext cx="717300" cy="535200"/>
            </a:xfrm>
            <a:prstGeom prst="ellipse">
              <a:avLst/>
            </a:prstGeom>
            <a:solidFill>
              <a:srgbClr val="CCCCCC"/>
            </a:solidFill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03"/>
            <p:cNvSpPr/>
            <p:nvPr/>
          </p:nvSpPr>
          <p:spPr>
            <a:xfrm rot="1626864">
              <a:off x="1146060" y="1025225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2" name="Google Shape;1842;p103"/>
            <p:cNvSpPr/>
            <p:nvPr/>
          </p:nvSpPr>
          <p:spPr>
            <a:xfrm rot="1626864">
              <a:off x="1146060" y="1025200"/>
              <a:ext cx="411195" cy="285049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" name="Google Shape;1843;p103"/>
          <p:cNvSpPr/>
          <p:nvPr/>
        </p:nvSpPr>
        <p:spPr>
          <a:xfrm rot="-4194678">
            <a:off x="5069645" y="2304059"/>
            <a:ext cx="542398" cy="385897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4" name="Google Shape;1844;p103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" name="Google Shape;1845;p103"/>
          <p:cNvSpPr/>
          <p:nvPr/>
        </p:nvSpPr>
        <p:spPr>
          <a:xfrm rot="-2567879">
            <a:off x="5135192" y="2354457"/>
            <a:ext cx="411187" cy="28502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6" name="Google Shape;1846;p103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7" name="Google Shape;1847;p103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848" name="Google Shape;1848;p10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" name="Google Shape;1849;p10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" name="Google Shape;1850;p10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" name="Google Shape;1851;p10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" name="Google Shape;1852;p10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" name="Google Shape;1853;p10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4" name="Google Shape;1854;p10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55" name="Google Shape;1855;p103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856" name="Google Shape;1856;p103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7" name="Google Shape;1857;p103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" name="Google Shape;1858;p103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59" name="Google Shape;1859;p103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60" name="Google Shape;1860;p103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61" name="Google Shape;1861;p103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62" name="Google Shape;1862;p103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63" name="Google Shape;1863;p103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864" name="Google Shape;1864;p103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865" name="Google Shape;1865;p103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66" name="Google Shape;1866;p103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03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8" name="Google Shape;1868;p103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p10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74" name="Google Shape;1874;p103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75" name="Google Shape;1875;p103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6" name="Google Shape;1876;p103"/>
          <p:cNvSpPr/>
          <p:nvPr/>
        </p:nvSpPr>
        <p:spPr>
          <a:xfrm rot="-3998349">
            <a:off x="3544161" y="1637420"/>
            <a:ext cx="542468" cy="385805"/>
          </a:xfrm>
          <a:prstGeom prst="hexagon">
            <a:avLst>
              <a:gd name="adj" fmla="val 28852"/>
              <a:gd name="vf" fmla="val 11547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7" name="Google Shape;1877;p103"/>
          <p:cNvSpPr/>
          <p:nvPr/>
        </p:nvSpPr>
        <p:spPr>
          <a:xfrm rot="-1928000">
            <a:off x="3609790" y="1687871"/>
            <a:ext cx="411213" cy="284898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78" name="Google Shape;1878;p103"/>
          <p:cNvSpPr/>
          <p:nvPr/>
        </p:nvSpPr>
        <p:spPr>
          <a:xfrm rot="-1928000">
            <a:off x="3609794" y="1687870"/>
            <a:ext cx="411213" cy="284898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79" name="Google Shape;1879;p103"/>
          <p:cNvSpPr/>
          <p:nvPr/>
        </p:nvSpPr>
        <p:spPr>
          <a:xfrm>
            <a:off x="2924402" y="855200"/>
            <a:ext cx="3295194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(EXOCYTOSIS)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34171808-6E63-1A3A-4477-E7F3A2F181B0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D8928BEC-B5D1-207B-7EA5-4DA1C8CE195D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09F9E9C2-083F-5286-6B10-C0BA36EA5141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2BB30B2C-941F-1BAC-83EC-D129C621BA62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104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885" name="Google Shape;1885;p104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104"/>
          <p:cNvSpPr txBox="1"/>
          <p:nvPr/>
        </p:nvSpPr>
        <p:spPr>
          <a:xfrm>
            <a:off x="55850" y="1422413"/>
            <a:ext cx="43710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it does require an outer membrane envelope, like COVID-19, membrane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budding occurs: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membrane budding process allows the viral capsid to utilize some of the cell membrane for itself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7" name="Google Shape;1887;p104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888" name="Google Shape;1888;p104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89" name="Google Shape;1889;p104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0" name="Google Shape;1890;p104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1" name="Google Shape;1891;p104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2" name="Google Shape;1892;p104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3" name="Google Shape;1893;p104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4" name="Google Shape;1894;p104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95" name="Google Shape;1895;p104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896" name="Google Shape;1896;p104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7" name="Google Shape;1897;p104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8" name="Google Shape;1898;p104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99" name="Google Shape;1899;p104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00" name="Google Shape;1900;p104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01" name="Google Shape;1901;p104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02" name="Google Shape;1902;p104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03" name="Google Shape;1903;p104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904" name="Google Shape;1904;p104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905" name="Google Shape;1905;p104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06" name="Google Shape;1906;p104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04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8" name="Google Shape;1908;p104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104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14" name="Google Shape;1914;p104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15" name="Google Shape;1915;p104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104"/>
          <p:cNvSpPr/>
          <p:nvPr/>
        </p:nvSpPr>
        <p:spPr>
          <a:xfrm rot="328348">
            <a:off x="5262401" y="2833464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17" name="Google Shape;1917;p104"/>
          <p:cNvSpPr/>
          <p:nvPr/>
        </p:nvSpPr>
        <p:spPr>
          <a:xfrm rot="328348">
            <a:off x="5262404" y="2833466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18" name="Google Shape;1918;p104"/>
          <p:cNvSpPr/>
          <p:nvPr/>
        </p:nvSpPr>
        <p:spPr>
          <a:xfrm>
            <a:off x="2755875" y="865150"/>
            <a:ext cx="3632240" cy="241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(MEMBRANE BUDDING)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20080BAF-5F72-DB25-3E69-AB364C638BD2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C43B71D8-2D20-9255-3436-FF336F768D62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DBD6D174-82BF-52B2-3E65-ECBD01D7A6F4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3741E670-12D6-4E0A-675D-7D098FE8C793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105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924" name="Google Shape;1924;p105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5" name="Google Shape;1925;p105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926" name="Google Shape;1926;p105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27" name="Google Shape;1927;p105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28" name="Google Shape;1928;p105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29" name="Google Shape;1929;p105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0" name="Google Shape;1930;p105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1" name="Google Shape;1931;p105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2" name="Google Shape;1932;p105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33" name="Google Shape;1933;p105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934" name="Google Shape;1934;p105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" name="Google Shape;1935;p105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6" name="Google Shape;1936;p105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7" name="Google Shape;1937;p105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8" name="Google Shape;1938;p105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39" name="Google Shape;1939;p105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40" name="Google Shape;1940;p105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1" name="Google Shape;1941;p105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942" name="Google Shape;1942;p105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943" name="Google Shape;1943;p105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44" name="Google Shape;1944;p105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05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6" name="Google Shape;1946;p105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105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52" name="Google Shape;1952;p105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53" name="Google Shape;1953;p105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4" name="Google Shape;1954;p105"/>
          <p:cNvSpPr/>
          <p:nvPr/>
        </p:nvSpPr>
        <p:spPr>
          <a:xfrm rot="328348">
            <a:off x="5335714" y="2371539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55" name="Google Shape;1955;p105"/>
          <p:cNvSpPr/>
          <p:nvPr/>
        </p:nvSpPr>
        <p:spPr>
          <a:xfrm rot="328348">
            <a:off x="5335717" y="2371541"/>
            <a:ext cx="411197" cy="284980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56" name="Google Shape;1956;p105"/>
          <p:cNvSpPr/>
          <p:nvPr/>
        </p:nvSpPr>
        <p:spPr>
          <a:xfrm>
            <a:off x="2755875" y="865150"/>
            <a:ext cx="3632240" cy="241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(MEMBRANE BUDDING)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A0B37013-ACA4-D3C8-0679-0D04D82854D9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FA01D216-CF50-19BE-9A84-F5F14C9CCF79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1197A11E-9E58-6BEB-761B-44A7DD6A24B9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D95C836D-4B1C-80E3-C917-15219139AB69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106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1962" name="Google Shape;1962;p106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3" name="Google Shape;1963;p106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1964" name="Google Shape;1964;p106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65" name="Google Shape;1965;p106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66" name="Google Shape;1966;p106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67" name="Google Shape;1967;p106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68" name="Google Shape;1968;p106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69" name="Google Shape;1969;p106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0" name="Google Shape;1970;p106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71" name="Google Shape;1971;p106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1972" name="Google Shape;1972;p106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3" name="Google Shape;1973;p106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4" name="Google Shape;1974;p106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5" name="Google Shape;1975;p106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" name="Google Shape;1976;p106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7" name="Google Shape;1977;p106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78" name="Google Shape;1978;p106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79" name="Google Shape;1979;p106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1980" name="Google Shape;1980;p106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981" name="Google Shape;1981;p106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82" name="Google Shape;1982;p106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106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4" name="Google Shape;1984;p106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106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90" name="Google Shape;1990;p106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91" name="Google Shape;1991;p106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2" name="Google Shape;1992;p106"/>
          <p:cNvGrpSpPr/>
          <p:nvPr/>
        </p:nvGrpSpPr>
        <p:grpSpPr>
          <a:xfrm>
            <a:off x="5198817" y="2153714"/>
            <a:ext cx="445742" cy="321869"/>
            <a:chOff x="5198817" y="2153714"/>
            <a:chExt cx="445742" cy="321869"/>
          </a:xfrm>
        </p:grpSpPr>
        <p:sp>
          <p:nvSpPr>
            <p:cNvPr id="1993" name="Google Shape;1993;p106"/>
            <p:cNvSpPr/>
            <p:nvPr/>
          </p:nvSpPr>
          <p:spPr>
            <a:xfrm rot="328348">
              <a:off x="5216089" y="2172164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4" name="Google Shape;1994;p106"/>
            <p:cNvSpPr/>
            <p:nvPr/>
          </p:nvSpPr>
          <p:spPr>
            <a:xfrm rot="328348">
              <a:off x="5216092" y="2172153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95" name="Google Shape;1995;p106"/>
          <p:cNvSpPr/>
          <p:nvPr/>
        </p:nvSpPr>
        <p:spPr>
          <a:xfrm>
            <a:off x="2755875" y="865150"/>
            <a:ext cx="3632240" cy="241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(MEMBRANE BUDDING)</a:t>
            </a:r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6FFCEE25-2493-426D-045F-4E4B2FC15759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DE33F98A-A845-1978-1C15-C3BB038F38EA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DFEF6BF0-933F-1AD7-57A0-94C2AB6D0596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46DC36AB-6218-3AE4-8413-AC5A33B39D2E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107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2001" name="Google Shape;2001;p107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2" name="Google Shape;2002;p107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2003" name="Google Shape;2003;p107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4" name="Google Shape;2004;p107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5" name="Google Shape;2005;p107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6" name="Google Shape;2006;p107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7" name="Google Shape;2007;p107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8" name="Google Shape;2008;p107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09" name="Google Shape;2009;p107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10" name="Google Shape;2010;p107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2011" name="Google Shape;2011;p107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2" name="Google Shape;2012;p107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3" name="Google Shape;2013;p107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4" name="Google Shape;2014;p107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5" name="Google Shape;2015;p107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6" name="Google Shape;2016;p107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17" name="Google Shape;2017;p107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18" name="Google Shape;2018;p107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2019" name="Google Shape;2019;p107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20" name="Google Shape;2020;p107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21" name="Google Shape;2021;p107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107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3" name="Google Shape;2023;p107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107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29" name="Google Shape;2029;p107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30" name="Google Shape;2030;p107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107"/>
          <p:cNvSpPr/>
          <p:nvPr/>
        </p:nvSpPr>
        <p:spPr>
          <a:xfrm>
            <a:off x="2755875" y="865150"/>
            <a:ext cx="3632240" cy="241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(MEMBRANE BUDDING)</a:t>
            </a:r>
          </a:p>
        </p:txBody>
      </p:sp>
      <p:grpSp>
        <p:nvGrpSpPr>
          <p:cNvPr id="2032" name="Google Shape;2032;p107"/>
          <p:cNvGrpSpPr/>
          <p:nvPr/>
        </p:nvGrpSpPr>
        <p:grpSpPr>
          <a:xfrm>
            <a:off x="4622164" y="1728129"/>
            <a:ext cx="980400" cy="1052700"/>
            <a:chOff x="4622164" y="1728129"/>
            <a:chExt cx="980400" cy="1052700"/>
          </a:xfrm>
        </p:grpSpPr>
        <p:sp>
          <p:nvSpPr>
            <p:cNvPr id="2033" name="Google Shape;2033;p107"/>
            <p:cNvSpPr/>
            <p:nvPr/>
          </p:nvSpPr>
          <p:spPr>
            <a:xfrm rot="1743276">
              <a:off x="4784963" y="1834286"/>
              <a:ext cx="654802" cy="840386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107"/>
            <p:cNvSpPr/>
            <p:nvPr/>
          </p:nvSpPr>
          <p:spPr>
            <a:xfrm rot="1742722">
              <a:off x="4841124" y="1887963"/>
              <a:ext cx="542531" cy="733214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107"/>
            <p:cNvSpPr/>
            <p:nvPr/>
          </p:nvSpPr>
          <p:spPr>
            <a:xfrm rot="-1423976">
              <a:off x="4958286" y="1840588"/>
              <a:ext cx="76030" cy="5830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107"/>
            <p:cNvSpPr/>
            <p:nvPr/>
          </p:nvSpPr>
          <p:spPr>
            <a:xfrm rot="-3239355">
              <a:off x="4794751" y="1970368"/>
              <a:ext cx="76029" cy="7261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107"/>
            <p:cNvSpPr/>
            <p:nvPr/>
          </p:nvSpPr>
          <p:spPr>
            <a:xfrm rot="-4705489">
              <a:off x="4699879" y="2217979"/>
              <a:ext cx="76251" cy="725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107"/>
            <p:cNvSpPr/>
            <p:nvPr/>
          </p:nvSpPr>
          <p:spPr>
            <a:xfrm rot="-6463127">
              <a:off x="4696747" y="2432386"/>
              <a:ext cx="75901" cy="7239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9" name="Google Shape;2039;p107"/>
          <p:cNvSpPr/>
          <p:nvPr/>
        </p:nvSpPr>
        <p:spPr>
          <a:xfrm rot="1142042">
            <a:off x="5045035" y="1991526"/>
            <a:ext cx="399228" cy="7540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0" name="Google Shape;2040;p107"/>
          <p:cNvGrpSpPr/>
          <p:nvPr/>
        </p:nvGrpSpPr>
        <p:grpSpPr>
          <a:xfrm>
            <a:off x="4889505" y="2093539"/>
            <a:ext cx="445742" cy="321869"/>
            <a:chOff x="5198817" y="2153714"/>
            <a:chExt cx="445742" cy="321869"/>
          </a:xfrm>
        </p:grpSpPr>
        <p:sp>
          <p:nvSpPr>
            <p:cNvPr id="2041" name="Google Shape;2041;p107"/>
            <p:cNvSpPr/>
            <p:nvPr/>
          </p:nvSpPr>
          <p:spPr>
            <a:xfrm rot="328348">
              <a:off x="5216089" y="2172164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2" name="Google Shape;2042;p107"/>
            <p:cNvSpPr/>
            <p:nvPr/>
          </p:nvSpPr>
          <p:spPr>
            <a:xfrm rot="328348">
              <a:off x="5216092" y="2172153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3" name="Google Shape;2043;p107"/>
          <p:cNvSpPr/>
          <p:nvPr/>
        </p:nvSpPr>
        <p:spPr>
          <a:xfrm rot="-2927233">
            <a:off x="5282640" y="1883613"/>
            <a:ext cx="240872" cy="2209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107"/>
          <p:cNvSpPr/>
          <p:nvPr/>
        </p:nvSpPr>
        <p:spPr>
          <a:xfrm rot="1193726">
            <a:off x="4850729" y="2573854"/>
            <a:ext cx="66999" cy="646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107"/>
          <p:cNvSpPr/>
          <p:nvPr/>
        </p:nvSpPr>
        <p:spPr>
          <a:xfrm rot="1183961">
            <a:off x="4921466" y="2574679"/>
            <a:ext cx="29322" cy="6464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107"/>
          <p:cNvSpPr/>
          <p:nvPr/>
        </p:nvSpPr>
        <p:spPr>
          <a:xfrm rot="2486749">
            <a:off x="5245083" y="1838999"/>
            <a:ext cx="68438" cy="644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107"/>
          <p:cNvSpPr/>
          <p:nvPr/>
        </p:nvSpPr>
        <p:spPr>
          <a:xfrm rot="2498012">
            <a:off x="5300494" y="1871925"/>
            <a:ext cx="28900" cy="6440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4DF71EB8-AFB3-E51B-A141-48A396D5EC98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3E2E86FA-D8F8-64B4-92B2-93D6AD6FD4E5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443E94E6-ABE0-275C-C891-CCAED5AE90F8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77F14A87-24B5-3F44-2657-D4B9B295A3D3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108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2053" name="Google Shape;2053;p108"/>
          <p:cNvSpPr/>
          <p:nvPr/>
        </p:nvSpPr>
        <p:spPr>
          <a:xfrm rot="2708249">
            <a:off x="4604494" y="1088000"/>
            <a:ext cx="5392624" cy="4962631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4" name="Google Shape;2054;p108"/>
          <p:cNvGrpSpPr/>
          <p:nvPr/>
        </p:nvGrpSpPr>
        <p:grpSpPr>
          <a:xfrm rot="-4107333">
            <a:off x="6032254" y="2904033"/>
            <a:ext cx="2651260" cy="2117239"/>
            <a:chOff x="1668260" y="3404253"/>
            <a:chExt cx="2192801" cy="1767775"/>
          </a:xfrm>
        </p:grpSpPr>
        <p:sp>
          <p:nvSpPr>
            <p:cNvPr id="2055" name="Google Shape;2055;p108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Google Shape;2056;p108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Google Shape;2057;p108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Google Shape;2058;p108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Google Shape;2059;p108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Google Shape;2060;p108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Google Shape;2061;p108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62" name="Google Shape;2062;p108"/>
          <p:cNvGrpSpPr/>
          <p:nvPr/>
        </p:nvGrpSpPr>
        <p:grpSpPr>
          <a:xfrm rot="456710">
            <a:off x="4853258" y="3118789"/>
            <a:ext cx="1546173" cy="1186010"/>
            <a:chOff x="1668260" y="3404253"/>
            <a:chExt cx="2192801" cy="1767775"/>
          </a:xfrm>
        </p:grpSpPr>
        <p:sp>
          <p:nvSpPr>
            <p:cNvPr id="2063" name="Google Shape;2063;p108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Google Shape;2064;p108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Google Shape;2065;p108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Google Shape;2066;p108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Google Shape;2067;p108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Google Shape;2068;p108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Google Shape;2069;p108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70" name="Google Shape;2070;p108"/>
          <p:cNvGrpSpPr/>
          <p:nvPr/>
        </p:nvGrpSpPr>
        <p:grpSpPr>
          <a:xfrm rot="2073513">
            <a:off x="6081736" y="2737168"/>
            <a:ext cx="682202" cy="411026"/>
            <a:chOff x="5043605" y="1025300"/>
            <a:chExt cx="1726038" cy="1046863"/>
          </a:xfrm>
        </p:grpSpPr>
        <p:sp>
          <p:nvSpPr>
            <p:cNvPr id="2071" name="Google Shape;2071;p108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72" name="Google Shape;2072;p108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73" name="Google Shape;2073;p108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108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5" name="Google Shape;2075;p108"/>
          <p:cNvSpPr/>
          <p:nvPr/>
        </p:nvSpPr>
        <p:spPr>
          <a:xfrm rot="-3018130">
            <a:off x="7497968" y="1380352"/>
            <a:ext cx="1613805" cy="206187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p108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1" name="Google Shape;2081;p108"/>
          <p:cNvSpPr/>
          <p:nvPr/>
        </p:nvSpPr>
        <p:spPr>
          <a:xfrm rot="2073626">
            <a:off x="6472361" y="3226752"/>
            <a:ext cx="1007535" cy="193223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2" name="Google Shape;2082;p108"/>
          <p:cNvSpPr/>
          <p:nvPr/>
        </p:nvSpPr>
        <p:spPr>
          <a:xfrm rot="2708295">
            <a:off x="4707383" y="1179016"/>
            <a:ext cx="5186855" cy="478062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108"/>
          <p:cNvSpPr/>
          <p:nvPr/>
        </p:nvSpPr>
        <p:spPr>
          <a:xfrm>
            <a:off x="2755875" y="865150"/>
            <a:ext cx="3632240" cy="241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(MEMBRANE BUDDING)</a:t>
            </a:r>
          </a:p>
        </p:txBody>
      </p:sp>
      <p:sp>
        <p:nvSpPr>
          <p:cNvPr id="2084" name="Google Shape;2084;p108"/>
          <p:cNvSpPr/>
          <p:nvPr/>
        </p:nvSpPr>
        <p:spPr>
          <a:xfrm rot="1857320">
            <a:off x="3697638" y="1315842"/>
            <a:ext cx="699303" cy="874231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5" name="Google Shape;2085;p108"/>
          <p:cNvGrpSpPr/>
          <p:nvPr/>
        </p:nvGrpSpPr>
        <p:grpSpPr>
          <a:xfrm>
            <a:off x="3557414" y="1231179"/>
            <a:ext cx="980400" cy="1052700"/>
            <a:chOff x="4622164" y="1728129"/>
            <a:chExt cx="980400" cy="1052700"/>
          </a:xfrm>
        </p:grpSpPr>
        <p:sp>
          <p:nvSpPr>
            <p:cNvPr id="2086" name="Google Shape;2086;p108"/>
            <p:cNvSpPr/>
            <p:nvPr/>
          </p:nvSpPr>
          <p:spPr>
            <a:xfrm rot="1743276">
              <a:off x="4784963" y="1834286"/>
              <a:ext cx="654802" cy="840386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08"/>
            <p:cNvSpPr/>
            <p:nvPr/>
          </p:nvSpPr>
          <p:spPr>
            <a:xfrm rot="1742722">
              <a:off x="4841124" y="1887963"/>
              <a:ext cx="542531" cy="733214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8" name="Google Shape;2088;p108"/>
          <p:cNvGrpSpPr/>
          <p:nvPr/>
        </p:nvGrpSpPr>
        <p:grpSpPr>
          <a:xfrm rot="-3071445">
            <a:off x="3824763" y="1596595"/>
            <a:ext cx="445721" cy="321854"/>
            <a:chOff x="5198817" y="2153714"/>
            <a:chExt cx="445742" cy="321869"/>
          </a:xfrm>
        </p:grpSpPr>
        <p:sp>
          <p:nvSpPr>
            <p:cNvPr id="2089" name="Google Shape;2089;p108"/>
            <p:cNvSpPr/>
            <p:nvPr/>
          </p:nvSpPr>
          <p:spPr>
            <a:xfrm rot="328348">
              <a:off x="5216089" y="2172164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Google Shape;2090;p108"/>
            <p:cNvSpPr/>
            <p:nvPr/>
          </p:nvSpPr>
          <p:spPr>
            <a:xfrm rot="328348">
              <a:off x="5216092" y="2172153"/>
              <a:ext cx="411197" cy="284980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Google Shape;1274;p92">
            <a:extLst>
              <a:ext uri="{FF2B5EF4-FFF2-40B4-BE49-F238E27FC236}">
                <a16:creationId xmlns:a16="http://schemas.microsoft.com/office/drawing/2014/main" id="{140E9ABB-87EA-449D-3E30-0C3D4FD851FE}"/>
              </a:ext>
            </a:extLst>
          </p:cNvPr>
          <p:cNvSpPr/>
          <p:nvPr/>
        </p:nvSpPr>
        <p:spPr>
          <a:xfrm>
            <a:off x="8137264" y="4474165"/>
            <a:ext cx="1006736" cy="606322"/>
          </a:xfrm>
          <a:prstGeom prst="rect">
            <a:avLst/>
          </a:prstGeom>
        </p:spPr>
        <p:txBody>
          <a:bodyPr>
            <a:prstTxWarp prst="textPlain">
              <a:avLst>
                <a:gd name="adj" fmla="val 48798"/>
              </a:avLst>
            </a:prstTxWarp>
          </a:bodyPr>
          <a:lstStyle/>
          <a:p>
            <a:pPr lvl="0" algn="ctr"/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Rough Endoplasmic</a:t>
            </a:r>
            <a:b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10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Reticulum</a:t>
            </a:r>
          </a:p>
        </p:txBody>
      </p:sp>
      <p:sp>
        <p:nvSpPr>
          <p:cNvPr id="3" name="Google Shape;1275;p92">
            <a:extLst>
              <a:ext uri="{FF2B5EF4-FFF2-40B4-BE49-F238E27FC236}">
                <a16:creationId xmlns:a16="http://schemas.microsoft.com/office/drawing/2014/main" id="{F911819D-6D9D-612A-BFD0-FAC76C685CE1}"/>
              </a:ext>
            </a:extLst>
          </p:cNvPr>
          <p:cNvSpPr/>
          <p:nvPr/>
        </p:nvSpPr>
        <p:spPr>
          <a:xfrm>
            <a:off x="5267638" y="4403475"/>
            <a:ext cx="935571" cy="2427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Golgi</a:t>
            </a:r>
            <a:b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</a:br>
            <a:r>
              <a:rPr sz="5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Apparatus</a:t>
            </a:r>
          </a:p>
        </p:txBody>
      </p:sp>
      <p:sp>
        <p:nvSpPr>
          <p:cNvPr id="4" name="Google Shape;1276;p92">
            <a:extLst>
              <a:ext uri="{FF2B5EF4-FFF2-40B4-BE49-F238E27FC236}">
                <a16:creationId xmlns:a16="http://schemas.microsoft.com/office/drawing/2014/main" id="{38E1D0A8-972F-C4AB-80EE-A983DC905976}"/>
              </a:ext>
            </a:extLst>
          </p:cNvPr>
          <p:cNvSpPr/>
          <p:nvPr/>
        </p:nvSpPr>
        <p:spPr>
          <a:xfrm>
            <a:off x="6025347" y="2251944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  <p:sp>
        <p:nvSpPr>
          <p:cNvPr id="5" name="Google Shape;1276;p92">
            <a:extLst>
              <a:ext uri="{FF2B5EF4-FFF2-40B4-BE49-F238E27FC236}">
                <a16:creationId xmlns:a16="http://schemas.microsoft.com/office/drawing/2014/main" id="{2B668ECB-F78B-27C0-C7AC-230EBBF51471}"/>
              </a:ext>
            </a:extLst>
          </p:cNvPr>
          <p:cNvSpPr/>
          <p:nvPr/>
        </p:nvSpPr>
        <p:spPr>
          <a:xfrm>
            <a:off x="8234512" y="2632747"/>
            <a:ext cx="795953" cy="2936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sz="400" b="1" i="0" dirty="0">
                <a:ln>
                  <a:noFill/>
                </a:ln>
                <a:solidFill>
                  <a:schemeClr val="dk1"/>
                </a:solidFill>
                <a:latin typeface="Calibri"/>
              </a:rPr>
              <a:t>Nucleus</a:t>
            </a:r>
            <a:endParaRPr sz="400" b="1" i="0" dirty="0">
              <a:ln>
                <a:noFill/>
              </a:ln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p109"/>
          <p:cNvSpPr/>
          <p:nvPr/>
        </p:nvSpPr>
        <p:spPr>
          <a:xfrm rot="-5400000">
            <a:off x="3295303" y="3865977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109"/>
          <p:cNvSpPr/>
          <p:nvPr/>
        </p:nvSpPr>
        <p:spPr>
          <a:xfrm rot="5400000">
            <a:off x="3295303" y="8142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7" name="Google Shape;2097;p109"/>
          <p:cNvSpPr/>
          <p:nvPr/>
        </p:nvSpPr>
        <p:spPr>
          <a:xfrm rot="5400000"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8" name="Google Shape;2098;p109"/>
          <p:cNvSpPr/>
          <p:nvPr/>
        </p:nvSpPr>
        <p:spPr>
          <a:xfrm rot="5400000">
            <a:off x="5819708" y="3864876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9" name="Google Shape;2099;p109"/>
          <p:cNvSpPr/>
          <p:nvPr/>
        </p:nvSpPr>
        <p:spPr>
          <a:xfrm rot="5400000">
            <a:off x="5819708" y="803988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0" name="Google Shape;2100;p109"/>
          <p:cNvSpPr/>
          <p:nvPr/>
        </p:nvSpPr>
        <p:spPr>
          <a:xfrm>
            <a:off x="7525675" y="4778575"/>
            <a:ext cx="1701908" cy="30733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Arial"/>
              </a:rPr>
              <a:t>Cytoplasm</a:t>
            </a:r>
          </a:p>
        </p:txBody>
      </p:sp>
      <p:sp>
        <p:nvSpPr>
          <p:cNvPr id="2101" name="Google Shape;2101;p109"/>
          <p:cNvSpPr/>
          <p:nvPr/>
        </p:nvSpPr>
        <p:spPr>
          <a:xfrm>
            <a:off x="6625712" y="3585599"/>
            <a:ext cx="874427" cy="751436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02" name="Google Shape;2102;p109"/>
          <p:cNvSpPr/>
          <p:nvPr/>
        </p:nvSpPr>
        <p:spPr>
          <a:xfrm>
            <a:off x="6347563" y="4425601"/>
            <a:ext cx="1430721" cy="1548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alibri"/>
              </a:rPr>
              <a:t>(Genetic Material)</a:t>
            </a:r>
          </a:p>
        </p:txBody>
      </p:sp>
      <p:sp>
        <p:nvSpPr>
          <p:cNvPr id="2103" name="Google Shape;2103;p109"/>
          <p:cNvSpPr/>
          <p:nvPr/>
        </p:nvSpPr>
        <p:spPr>
          <a:xfrm rot="-5400000">
            <a:off x="2615935" y="-1684500"/>
            <a:ext cx="9144000" cy="522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4" name="Google Shape;2104;p109"/>
          <p:cNvSpPr/>
          <p:nvPr/>
        </p:nvSpPr>
        <p:spPr>
          <a:xfrm rot="-5400000">
            <a:off x="-251487" y="840463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5" name="Google Shape;2105;p109"/>
          <p:cNvSpPr/>
          <p:nvPr/>
        </p:nvSpPr>
        <p:spPr>
          <a:xfrm rot="-5400000">
            <a:off x="4093938" y="610138"/>
            <a:ext cx="1215000" cy="1461900"/>
          </a:xfrm>
          <a:prstGeom prst="ellipse">
            <a:avLst/>
          </a:prstGeom>
          <a:solidFill>
            <a:srgbClr val="CCCCCC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6" name="Google Shape;2106;p109"/>
          <p:cNvSpPr/>
          <p:nvPr/>
        </p:nvSpPr>
        <p:spPr>
          <a:xfrm rot="-5400000">
            <a:off x="3921738" y="438538"/>
            <a:ext cx="1559400" cy="18051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7" name="Google Shape;2107;p109"/>
          <p:cNvSpPr/>
          <p:nvPr/>
        </p:nvSpPr>
        <p:spPr>
          <a:xfrm rot="-5400000">
            <a:off x="4392688" y="2053438"/>
            <a:ext cx="2103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109"/>
          <p:cNvSpPr/>
          <p:nvPr/>
        </p:nvSpPr>
        <p:spPr>
          <a:xfrm rot="-5400000">
            <a:off x="4414738" y="587713"/>
            <a:ext cx="166200" cy="6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109"/>
          <p:cNvSpPr/>
          <p:nvPr/>
        </p:nvSpPr>
        <p:spPr>
          <a:xfrm rot="180767">
            <a:off x="4521230" y="1985973"/>
            <a:ext cx="108450" cy="8952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109"/>
          <p:cNvSpPr/>
          <p:nvPr/>
        </p:nvSpPr>
        <p:spPr>
          <a:xfrm rot="-339822">
            <a:off x="4520495" y="610587"/>
            <a:ext cx="109434" cy="8985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109"/>
          <p:cNvSpPr/>
          <p:nvPr/>
        </p:nvSpPr>
        <p:spPr>
          <a:xfrm rot="-5400000">
            <a:off x="2472988" y="774413"/>
            <a:ext cx="2593800" cy="1230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2" name="Google Shape;2112;p109"/>
          <p:cNvGrpSpPr/>
          <p:nvPr/>
        </p:nvGrpSpPr>
        <p:grpSpPr>
          <a:xfrm>
            <a:off x="4423950" y="958737"/>
            <a:ext cx="904500" cy="764444"/>
            <a:chOff x="7198998" y="3439551"/>
            <a:chExt cx="1206000" cy="1078200"/>
          </a:xfrm>
        </p:grpSpPr>
        <p:sp>
          <p:nvSpPr>
            <p:cNvPr id="2113" name="Google Shape;2113;p109"/>
            <p:cNvSpPr/>
            <p:nvPr/>
          </p:nvSpPr>
          <p:spPr>
            <a:xfrm>
              <a:off x="7198998" y="3439551"/>
              <a:ext cx="1206000" cy="1078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09"/>
            <p:cNvSpPr/>
            <p:nvPr/>
          </p:nvSpPr>
          <p:spPr>
            <a:xfrm>
              <a:off x="7332550" y="3558350"/>
              <a:ext cx="931800" cy="840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5" name="Google Shape;2115;p109"/>
          <p:cNvSpPr/>
          <p:nvPr/>
        </p:nvSpPr>
        <p:spPr>
          <a:xfrm>
            <a:off x="4587212" y="1123416"/>
            <a:ext cx="577885" cy="435334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1905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16" name="Google Shape;2116;p109"/>
          <p:cNvSpPr/>
          <p:nvPr/>
        </p:nvSpPr>
        <p:spPr>
          <a:xfrm rot="-5400000">
            <a:off x="2651050" y="4332900"/>
            <a:ext cx="37254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7" name="Google Shape;2117;p109"/>
          <p:cNvGrpSpPr/>
          <p:nvPr/>
        </p:nvGrpSpPr>
        <p:grpSpPr>
          <a:xfrm rot="-5400000">
            <a:off x="3796305" y="3157287"/>
            <a:ext cx="1707678" cy="1528660"/>
            <a:chOff x="6087251" y="737625"/>
            <a:chExt cx="2313300" cy="2273100"/>
          </a:xfrm>
        </p:grpSpPr>
        <p:sp>
          <p:nvSpPr>
            <p:cNvPr id="2118" name="Google Shape;2118;p109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09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09"/>
            <p:cNvSpPr/>
            <p:nvPr/>
          </p:nvSpPr>
          <p:spPr>
            <a:xfrm>
              <a:off x="6270829" y="956323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1" name="Google Shape;2121;p109"/>
          <p:cNvSpPr/>
          <p:nvPr/>
        </p:nvSpPr>
        <p:spPr>
          <a:xfrm rot="-5400000">
            <a:off x="4031300" y="2738400"/>
            <a:ext cx="4113900" cy="29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109"/>
          <p:cNvSpPr/>
          <p:nvPr/>
        </p:nvSpPr>
        <p:spPr>
          <a:xfrm rot="-5400000">
            <a:off x="4524611" y="4699402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3" name="Google Shape;2123;p109"/>
          <p:cNvSpPr/>
          <p:nvPr/>
        </p:nvSpPr>
        <p:spPr>
          <a:xfrm rot="-5400000">
            <a:off x="4521511" y="3069477"/>
            <a:ext cx="135300" cy="72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4" name="Google Shape;2124;p109"/>
          <p:cNvSpPr/>
          <p:nvPr/>
        </p:nvSpPr>
        <p:spPr>
          <a:xfrm rot="-5400000">
            <a:off x="4438311" y="4746277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5" name="Google Shape;2125;p109"/>
          <p:cNvSpPr/>
          <p:nvPr/>
        </p:nvSpPr>
        <p:spPr>
          <a:xfrm rot="-5400000">
            <a:off x="4438311" y="3032152"/>
            <a:ext cx="150900" cy="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6" name="Google Shape;2126;p109"/>
          <p:cNvSpPr/>
          <p:nvPr/>
        </p:nvSpPr>
        <p:spPr>
          <a:xfrm>
            <a:off x="4167119" y="3402717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7" name="Google Shape;2127;p109"/>
          <p:cNvSpPr/>
          <p:nvPr/>
        </p:nvSpPr>
        <p:spPr>
          <a:xfrm rot="-5400000">
            <a:off x="3929475" y="2527275"/>
            <a:ext cx="1165500" cy="98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8" name="Google Shape;2128;p109"/>
          <p:cNvSpPr/>
          <p:nvPr/>
        </p:nvSpPr>
        <p:spPr>
          <a:xfrm rot="-5400000">
            <a:off x="3295303" y="11138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9" name="Google Shape;2129;p109"/>
          <p:cNvGrpSpPr/>
          <p:nvPr/>
        </p:nvGrpSpPr>
        <p:grpSpPr>
          <a:xfrm>
            <a:off x="1507225" y="1007652"/>
            <a:ext cx="904500" cy="764444"/>
            <a:chOff x="6978575" y="73002"/>
            <a:chExt cx="904500" cy="764444"/>
          </a:xfrm>
        </p:grpSpPr>
        <p:grpSp>
          <p:nvGrpSpPr>
            <p:cNvPr id="2130" name="Google Shape;2130;p109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131" name="Google Shape;2131;p109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109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33" name="Google Shape;2133;p109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34" name="Google Shape;2134;p109"/>
          <p:cNvSpPr/>
          <p:nvPr/>
        </p:nvSpPr>
        <p:spPr>
          <a:xfrm>
            <a:off x="6751725" y="573988"/>
            <a:ext cx="1700100" cy="15342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5" name="Google Shape;2135;p109"/>
          <p:cNvSpPr/>
          <p:nvPr/>
        </p:nvSpPr>
        <p:spPr>
          <a:xfrm>
            <a:off x="6901425" y="725638"/>
            <a:ext cx="1400700" cy="12309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6" name="Google Shape;2136;p109"/>
          <p:cNvGrpSpPr/>
          <p:nvPr/>
        </p:nvGrpSpPr>
        <p:grpSpPr>
          <a:xfrm>
            <a:off x="7152775" y="958727"/>
            <a:ext cx="904500" cy="764444"/>
            <a:chOff x="6978575" y="73002"/>
            <a:chExt cx="904500" cy="764444"/>
          </a:xfrm>
        </p:grpSpPr>
        <p:grpSp>
          <p:nvGrpSpPr>
            <p:cNvPr id="2137" name="Google Shape;2137;p109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138" name="Google Shape;2138;p109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109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40" name="Google Shape;2140;p109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1905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41" name="Google Shape;2141;p109"/>
          <p:cNvSpPr/>
          <p:nvPr/>
        </p:nvSpPr>
        <p:spPr>
          <a:xfrm rot="-5400000">
            <a:off x="6166315" y="1113840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2" name="Google Shape;2142;p109"/>
          <p:cNvGrpSpPr/>
          <p:nvPr/>
        </p:nvGrpSpPr>
        <p:grpSpPr>
          <a:xfrm>
            <a:off x="966920" y="3196978"/>
            <a:ext cx="1707678" cy="1528660"/>
            <a:chOff x="5419145" y="80478"/>
            <a:chExt cx="1707678" cy="1528660"/>
          </a:xfrm>
        </p:grpSpPr>
        <p:grpSp>
          <p:nvGrpSpPr>
            <p:cNvPr id="2143" name="Google Shape;2143;p109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2144" name="Google Shape;2144;p109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109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109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47" name="Google Shape;2147;p109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48" name="Google Shape;2148;p109"/>
          <p:cNvSpPr/>
          <p:nvPr/>
        </p:nvSpPr>
        <p:spPr>
          <a:xfrm>
            <a:off x="7026907" y="3403742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49" name="Google Shape;2149;p109"/>
          <p:cNvSpPr/>
          <p:nvPr/>
        </p:nvSpPr>
        <p:spPr>
          <a:xfrm rot="-5400000">
            <a:off x="6134290" y="3734065"/>
            <a:ext cx="172800" cy="454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0" name="Google Shape;2150;p109"/>
          <p:cNvSpPr/>
          <p:nvPr/>
        </p:nvSpPr>
        <p:spPr>
          <a:xfrm>
            <a:off x="2634438" y="21901"/>
            <a:ext cx="3755584" cy="330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Arial"/>
              </a:rPr>
              <a:t>EXOCYTOSIS</a:t>
            </a:r>
          </a:p>
        </p:txBody>
      </p:sp>
      <p:sp>
        <p:nvSpPr>
          <p:cNvPr id="2151" name="Google Shape;2151;p109"/>
          <p:cNvSpPr/>
          <p:nvPr/>
        </p:nvSpPr>
        <p:spPr>
          <a:xfrm>
            <a:off x="2045726" y="2712288"/>
            <a:ext cx="4904191" cy="32997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Arial"/>
              </a:rPr>
              <a:t>MEMBRANE BUDDING</a:t>
            </a:r>
          </a:p>
        </p:txBody>
      </p:sp>
      <p:sp>
        <p:nvSpPr>
          <p:cNvPr id="2152" name="Google Shape;2152;p109"/>
          <p:cNvSpPr/>
          <p:nvPr/>
        </p:nvSpPr>
        <p:spPr>
          <a:xfrm>
            <a:off x="7797625" y="4885800"/>
            <a:ext cx="1156225" cy="1923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Cytoplasm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p110"/>
          <p:cNvSpPr/>
          <p:nvPr/>
        </p:nvSpPr>
        <p:spPr>
          <a:xfrm rot="-5400000">
            <a:off x="5108141" y="661665"/>
            <a:ext cx="1713900" cy="1787100"/>
          </a:xfrm>
          <a:prstGeom prst="ellipse">
            <a:avLst/>
          </a:prstGeom>
          <a:solidFill>
            <a:schemeClr val="lt1"/>
          </a:solidFill>
          <a:ln w="1524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8" name="Google Shape;2158;p110"/>
          <p:cNvSpPr/>
          <p:nvPr/>
        </p:nvSpPr>
        <p:spPr>
          <a:xfrm rot="1643096">
            <a:off x="5411577" y="1077286"/>
            <a:ext cx="1125836" cy="992749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9" name="Google Shape;2159;p110"/>
          <p:cNvSpPr/>
          <p:nvPr/>
        </p:nvSpPr>
        <p:spPr>
          <a:xfrm rot="1643109">
            <a:off x="5390361" y="1084175"/>
            <a:ext cx="1149290" cy="942189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60" name="Google Shape;2160;p110"/>
          <p:cNvSpPr txBox="1"/>
          <p:nvPr/>
        </p:nvSpPr>
        <p:spPr>
          <a:xfrm>
            <a:off x="84675" y="647125"/>
            <a:ext cx="47502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COVID-19 virus particles, after undergoing membrane budding, have specific glycoproteins embedded within their membrane.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These are the SPIKE proteins, and are integral to how COVID-19 can infect, but also how we can protect against infection.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1" name="Google Shape;2161;p11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7681" y="2467850"/>
            <a:ext cx="2486476" cy="24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2" name="Google Shape;2162;p110"/>
          <p:cNvSpPr/>
          <p:nvPr/>
        </p:nvSpPr>
        <p:spPr>
          <a:xfrm rot="-5400000">
            <a:off x="4948275" y="524850"/>
            <a:ext cx="2032800" cy="2061000"/>
          </a:xfrm>
          <a:prstGeom prst="ellipse">
            <a:avLst/>
          </a:prstGeom>
          <a:noFill/>
          <a:ln w="114300" cap="flat" cmpd="sng">
            <a:solidFill>
              <a:srgbClr val="CC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3" name="Google Shape;2163;p110"/>
          <p:cNvSpPr/>
          <p:nvPr/>
        </p:nvSpPr>
        <p:spPr>
          <a:xfrm>
            <a:off x="5228400" y="2178450"/>
            <a:ext cx="465900" cy="513300"/>
          </a:xfrm>
          <a:prstGeom prst="rect">
            <a:avLst/>
          </a:prstGeom>
          <a:noFill/>
          <a:ln w="76200" cap="flat" cmpd="sng">
            <a:solidFill>
              <a:srgbClr val="FFB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110"/>
          <p:cNvSpPr/>
          <p:nvPr/>
        </p:nvSpPr>
        <p:spPr>
          <a:xfrm>
            <a:off x="6529750" y="3097000"/>
            <a:ext cx="738300" cy="599100"/>
          </a:xfrm>
          <a:prstGeom prst="rect">
            <a:avLst/>
          </a:prstGeom>
          <a:noFill/>
          <a:ln w="76200" cap="flat" cmpd="sng">
            <a:solidFill>
              <a:srgbClr val="FFB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9" name="Google Shape;2169;p11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025" y="3417800"/>
            <a:ext cx="4691250" cy="1725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0" name="Google Shape;2170;p111"/>
          <p:cNvSpPr txBox="1"/>
          <p:nvPr/>
        </p:nvSpPr>
        <p:spPr>
          <a:xfrm>
            <a:off x="1407900" y="1398488"/>
            <a:ext cx="6328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Finally, viral shedding also can occur as a byproduct of cell destruction. Cell destruction occurs as an immune response to the viral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Infection.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1" name="Google Shape;2171;p111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2172" name="Google Shape;2172;p111"/>
          <p:cNvSpPr/>
          <p:nvPr/>
        </p:nvSpPr>
        <p:spPr>
          <a:xfrm>
            <a:off x="2306776" y="870625"/>
            <a:ext cx="4530446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(CELL DESTRUCTION)</a:t>
            </a:r>
          </a:p>
        </p:txBody>
      </p:sp>
      <p:pic>
        <p:nvPicPr>
          <p:cNvPr id="2173" name="Google Shape;2173;p11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5225" y="3417800"/>
            <a:ext cx="4691274" cy="1725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4" name="Google Shape;2174;p111"/>
          <p:cNvSpPr/>
          <p:nvPr/>
        </p:nvSpPr>
        <p:spPr>
          <a:xfrm>
            <a:off x="4586125" y="3417800"/>
            <a:ext cx="18000" cy="1725600"/>
          </a:xfrm>
          <a:prstGeom prst="rect">
            <a:avLst/>
          </a:prstGeom>
          <a:gradFill>
            <a:gsLst>
              <a:gs pos="0">
                <a:srgbClr val="45273F"/>
              </a:gs>
              <a:gs pos="100000">
                <a:srgbClr val="25001E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112"/>
          <p:cNvSpPr/>
          <p:nvPr/>
        </p:nvSpPr>
        <p:spPr>
          <a:xfrm>
            <a:off x="2810451" y="155325"/>
            <a:ext cx="3523100" cy="618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SHEDDING</a:t>
            </a:r>
          </a:p>
        </p:txBody>
      </p:sp>
      <p:sp>
        <p:nvSpPr>
          <p:cNvPr id="2180" name="Google Shape;2180;p112"/>
          <p:cNvSpPr/>
          <p:nvPr/>
        </p:nvSpPr>
        <p:spPr>
          <a:xfrm>
            <a:off x="2306776" y="870625"/>
            <a:ext cx="4530446" cy="4306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Calibri"/>
              </a:rPr>
              <a:t>(CELL DESTRUCTION)</a:t>
            </a:r>
          </a:p>
        </p:txBody>
      </p:sp>
      <p:sp>
        <p:nvSpPr>
          <p:cNvPr id="2181" name="Google Shape;2181;p112"/>
          <p:cNvSpPr/>
          <p:nvPr/>
        </p:nvSpPr>
        <p:spPr>
          <a:xfrm rot="2680133">
            <a:off x="236456" y="2877564"/>
            <a:ext cx="2239091" cy="206408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2" name="Google Shape;2182;p112"/>
          <p:cNvSpPr/>
          <p:nvPr/>
        </p:nvSpPr>
        <p:spPr>
          <a:xfrm rot="2680133">
            <a:off x="3365718" y="2877564"/>
            <a:ext cx="2239091" cy="206408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3" name="Google Shape;2183;p112"/>
          <p:cNvGrpSpPr/>
          <p:nvPr/>
        </p:nvGrpSpPr>
        <p:grpSpPr>
          <a:xfrm rot="-4087730">
            <a:off x="801147" y="3642918"/>
            <a:ext cx="1137250" cy="919034"/>
            <a:chOff x="1668260" y="3404253"/>
            <a:chExt cx="2192801" cy="1767775"/>
          </a:xfrm>
        </p:grpSpPr>
        <p:sp>
          <p:nvSpPr>
            <p:cNvPr id="2184" name="Google Shape;2184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85" name="Google Shape;2185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86" name="Google Shape;2186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87" name="Google Shape;2187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88" name="Google Shape;2188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89" name="Google Shape;2189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0" name="Google Shape;2190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91" name="Google Shape;2191;p112"/>
          <p:cNvGrpSpPr/>
          <p:nvPr/>
        </p:nvGrpSpPr>
        <p:grpSpPr>
          <a:xfrm rot="447237">
            <a:off x="280366" y="3740394"/>
            <a:ext cx="672735" cy="507979"/>
            <a:chOff x="1668260" y="3404253"/>
            <a:chExt cx="2192801" cy="1767775"/>
          </a:xfrm>
        </p:grpSpPr>
        <p:sp>
          <p:nvSpPr>
            <p:cNvPr id="2192" name="Google Shape;2192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3" name="Google Shape;2193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4" name="Google Shape;2194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5" name="Google Shape;2195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6" name="Google Shape;2196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7" name="Google Shape;2197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98" name="Google Shape;2198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99" name="Google Shape;2199;p112"/>
          <p:cNvGrpSpPr/>
          <p:nvPr/>
        </p:nvGrpSpPr>
        <p:grpSpPr>
          <a:xfrm rot="2047029">
            <a:off x="815627" y="3576956"/>
            <a:ext cx="295424" cy="176802"/>
            <a:chOff x="5043605" y="1025300"/>
            <a:chExt cx="1726038" cy="1046863"/>
          </a:xfrm>
        </p:grpSpPr>
        <p:sp>
          <p:nvSpPr>
            <p:cNvPr id="2200" name="Google Shape;2200;p11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01" name="Google Shape;2201;p11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02" name="Google Shape;2202;p11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1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4" name="Google Shape;2204;p112"/>
          <p:cNvSpPr/>
          <p:nvPr/>
        </p:nvSpPr>
        <p:spPr>
          <a:xfrm rot="-2990782">
            <a:off x="1434511" y="2992052"/>
            <a:ext cx="695522" cy="89126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5" name="Google Shape;2205;p112"/>
          <p:cNvSpPr/>
          <p:nvPr/>
        </p:nvSpPr>
        <p:spPr>
          <a:xfrm rot="2045531">
            <a:off x="985946" y="3786637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06" name="Google Shape;2206;p112"/>
          <p:cNvSpPr/>
          <p:nvPr/>
        </p:nvSpPr>
        <p:spPr>
          <a:xfrm rot="2045531">
            <a:off x="985946" y="3786637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07" name="Google Shape;2207;p112"/>
          <p:cNvSpPr/>
          <p:nvPr/>
        </p:nvSpPr>
        <p:spPr>
          <a:xfrm rot="2679640">
            <a:off x="181386" y="2862496"/>
            <a:ext cx="2328190" cy="2142358"/>
          </a:xfrm>
          <a:prstGeom prst="ellipse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8" name="Google Shape;2208;p112"/>
          <p:cNvSpPr/>
          <p:nvPr/>
        </p:nvSpPr>
        <p:spPr>
          <a:xfrm rot="2680133">
            <a:off x="225543" y="2901664"/>
            <a:ext cx="2239091" cy="206408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09" name="Google Shape;2209;p112"/>
          <p:cNvGrpSpPr/>
          <p:nvPr/>
        </p:nvGrpSpPr>
        <p:grpSpPr>
          <a:xfrm rot="-4087730">
            <a:off x="3971272" y="3642906"/>
            <a:ext cx="1137250" cy="919034"/>
            <a:chOff x="1668260" y="3404253"/>
            <a:chExt cx="2192801" cy="1767775"/>
          </a:xfrm>
        </p:grpSpPr>
        <p:sp>
          <p:nvSpPr>
            <p:cNvPr id="2210" name="Google Shape;2210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1" name="Google Shape;2211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2" name="Google Shape;2212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3" name="Google Shape;2213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4" name="Google Shape;2214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5" name="Google Shape;2215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6" name="Google Shape;2216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17" name="Google Shape;2217;p112"/>
          <p:cNvGrpSpPr/>
          <p:nvPr/>
        </p:nvGrpSpPr>
        <p:grpSpPr>
          <a:xfrm rot="447237">
            <a:off x="3450491" y="3740382"/>
            <a:ext cx="672735" cy="507979"/>
            <a:chOff x="1668260" y="3404253"/>
            <a:chExt cx="2192801" cy="1767775"/>
          </a:xfrm>
        </p:grpSpPr>
        <p:sp>
          <p:nvSpPr>
            <p:cNvPr id="2218" name="Google Shape;2218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19" name="Google Shape;2219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20" name="Google Shape;2220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21" name="Google Shape;2221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22" name="Google Shape;2222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23" name="Google Shape;2223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24" name="Google Shape;2224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rgbClr val="666666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104775" dir="2100000" algn="bl" rotWithShape="0">
                <a:srgbClr val="CCCCCC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25" name="Google Shape;2225;p112"/>
          <p:cNvGrpSpPr/>
          <p:nvPr/>
        </p:nvGrpSpPr>
        <p:grpSpPr>
          <a:xfrm rot="2047029">
            <a:off x="3985752" y="3576944"/>
            <a:ext cx="295424" cy="176802"/>
            <a:chOff x="5043605" y="1025300"/>
            <a:chExt cx="1726038" cy="1046863"/>
          </a:xfrm>
        </p:grpSpPr>
        <p:sp>
          <p:nvSpPr>
            <p:cNvPr id="2226" name="Google Shape;2226;p11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27" name="Google Shape;2227;p11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9525" cap="flat" cmpd="sng">
              <a:solidFill>
                <a:srgbClr val="FF9900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2228" name="Google Shape;2228;p11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11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0" name="Google Shape;2230;p112"/>
          <p:cNvSpPr/>
          <p:nvPr/>
        </p:nvSpPr>
        <p:spPr>
          <a:xfrm rot="-2990782">
            <a:off x="4604636" y="2992039"/>
            <a:ext cx="695522" cy="891262"/>
          </a:xfrm>
          <a:prstGeom prst="ellipse">
            <a:avLst/>
          </a:prstGeom>
          <a:gradFill>
            <a:gsLst>
              <a:gs pos="0">
                <a:srgbClr val="EFEFEF"/>
              </a:gs>
              <a:gs pos="100000">
                <a:srgbClr val="B7B7B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1" name="Google Shape;2231;p112"/>
          <p:cNvSpPr/>
          <p:nvPr/>
        </p:nvSpPr>
        <p:spPr>
          <a:xfrm rot="2045531">
            <a:off x="4156071" y="3786624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32" name="Google Shape;2232;p112"/>
          <p:cNvSpPr/>
          <p:nvPr/>
        </p:nvSpPr>
        <p:spPr>
          <a:xfrm rot="2045531">
            <a:off x="4156071" y="3786624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4A86E8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33" name="Google Shape;2233;p112"/>
          <p:cNvSpPr/>
          <p:nvPr/>
        </p:nvSpPr>
        <p:spPr>
          <a:xfrm rot="2679640">
            <a:off x="3351511" y="2862484"/>
            <a:ext cx="2328190" cy="2142358"/>
          </a:xfrm>
          <a:prstGeom prst="ellipse">
            <a:avLst/>
          </a:prstGeom>
          <a:noFill/>
          <a:ln w="38100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4" name="Google Shape;2234;p112"/>
          <p:cNvSpPr/>
          <p:nvPr/>
        </p:nvSpPr>
        <p:spPr>
          <a:xfrm rot="2680133">
            <a:off x="3395668" y="2901652"/>
            <a:ext cx="2239091" cy="2064081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5" name="Google Shape;2235;p112"/>
          <p:cNvGrpSpPr/>
          <p:nvPr/>
        </p:nvGrpSpPr>
        <p:grpSpPr>
          <a:xfrm rot="-4087730">
            <a:off x="7035272" y="3642931"/>
            <a:ext cx="1137250" cy="919034"/>
            <a:chOff x="1668260" y="3404253"/>
            <a:chExt cx="2192801" cy="1767775"/>
          </a:xfrm>
        </p:grpSpPr>
        <p:sp>
          <p:nvSpPr>
            <p:cNvPr id="2236" name="Google Shape;2236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7" name="Google Shape;2237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8" name="Google Shape;2238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9" name="Google Shape;2239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0" name="Google Shape;2240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1" name="Google Shape;2241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" name="Google Shape;2242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43" name="Google Shape;2243;p112"/>
          <p:cNvGrpSpPr/>
          <p:nvPr/>
        </p:nvGrpSpPr>
        <p:grpSpPr>
          <a:xfrm rot="447237">
            <a:off x="6514491" y="3740407"/>
            <a:ext cx="672735" cy="507979"/>
            <a:chOff x="1668260" y="3404253"/>
            <a:chExt cx="2192801" cy="1767775"/>
          </a:xfrm>
        </p:grpSpPr>
        <p:sp>
          <p:nvSpPr>
            <p:cNvPr id="2244" name="Google Shape;2244;p112"/>
            <p:cNvSpPr/>
            <p:nvPr/>
          </p:nvSpPr>
          <p:spPr>
            <a:xfrm rot="546062">
              <a:off x="1732230" y="3689107"/>
              <a:ext cx="400861" cy="840619"/>
            </a:xfrm>
            <a:custGeom>
              <a:avLst/>
              <a:gdLst/>
              <a:ahLst/>
              <a:cxnLst/>
              <a:rect l="l" t="t" r="r" b="b"/>
              <a:pathLst>
                <a:path w="28212" h="33625" extrusionOk="0">
                  <a:moveTo>
                    <a:pt x="1545" y="22140"/>
                  </a:moveTo>
                  <a:cubicBezTo>
                    <a:pt x="4315" y="20249"/>
                    <a:pt x="17150" y="22140"/>
                    <a:pt x="18569" y="18897"/>
                  </a:cubicBezTo>
                  <a:cubicBezTo>
                    <a:pt x="19988" y="15655"/>
                    <a:pt x="10395" y="5725"/>
                    <a:pt x="10057" y="2685"/>
                  </a:cubicBezTo>
                  <a:cubicBezTo>
                    <a:pt x="9719" y="-355"/>
                    <a:pt x="13705" y="-152"/>
                    <a:pt x="16542" y="658"/>
                  </a:cubicBezTo>
                  <a:cubicBezTo>
                    <a:pt x="19379" y="1469"/>
                    <a:pt x="25190" y="5521"/>
                    <a:pt x="27081" y="7548"/>
                  </a:cubicBezTo>
                  <a:cubicBezTo>
                    <a:pt x="28973" y="9575"/>
                    <a:pt x="27891" y="10656"/>
                    <a:pt x="27891" y="12818"/>
                  </a:cubicBezTo>
                  <a:cubicBezTo>
                    <a:pt x="27891" y="14980"/>
                    <a:pt x="28229" y="17885"/>
                    <a:pt x="27081" y="20519"/>
                  </a:cubicBezTo>
                  <a:cubicBezTo>
                    <a:pt x="25933" y="23154"/>
                    <a:pt x="23703" y="26463"/>
                    <a:pt x="21001" y="28625"/>
                  </a:cubicBezTo>
                  <a:cubicBezTo>
                    <a:pt x="18299" y="30787"/>
                    <a:pt x="14043" y="33219"/>
                    <a:pt x="10868" y="33489"/>
                  </a:cubicBezTo>
                  <a:cubicBezTo>
                    <a:pt x="7693" y="33759"/>
                    <a:pt x="3505" y="32138"/>
                    <a:pt x="1951" y="30246"/>
                  </a:cubicBezTo>
                  <a:cubicBezTo>
                    <a:pt x="397" y="28355"/>
                    <a:pt x="-1225" y="24032"/>
                    <a:pt x="1545" y="2214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5" name="Google Shape;2245;p112"/>
            <p:cNvSpPr/>
            <p:nvPr/>
          </p:nvSpPr>
          <p:spPr>
            <a:xfrm rot="546062">
              <a:off x="2054852" y="3668966"/>
              <a:ext cx="289151" cy="1051693"/>
            </a:xfrm>
            <a:custGeom>
              <a:avLst/>
              <a:gdLst/>
              <a:ahLst/>
              <a:cxnLst/>
              <a:rect l="l" t="t" r="r" b="b"/>
              <a:pathLst>
                <a:path w="20350" h="42068" extrusionOk="0">
                  <a:moveTo>
                    <a:pt x="17" y="359"/>
                  </a:moveTo>
                  <a:cubicBezTo>
                    <a:pt x="85" y="1710"/>
                    <a:pt x="8866" y="7452"/>
                    <a:pt x="10555" y="11708"/>
                  </a:cubicBezTo>
                  <a:cubicBezTo>
                    <a:pt x="12244" y="15964"/>
                    <a:pt x="11771" y="21638"/>
                    <a:pt x="10150" y="25894"/>
                  </a:cubicBezTo>
                  <a:cubicBezTo>
                    <a:pt x="8529" y="30150"/>
                    <a:pt x="1908" y="34609"/>
                    <a:pt x="827" y="37243"/>
                  </a:cubicBezTo>
                  <a:cubicBezTo>
                    <a:pt x="-254" y="39878"/>
                    <a:pt x="895" y="42985"/>
                    <a:pt x="3665" y="41701"/>
                  </a:cubicBezTo>
                  <a:cubicBezTo>
                    <a:pt x="6435" y="40418"/>
                    <a:pt x="14675" y="34001"/>
                    <a:pt x="17445" y="29542"/>
                  </a:cubicBezTo>
                  <a:cubicBezTo>
                    <a:pt x="20215" y="25084"/>
                    <a:pt x="20418" y="18936"/>
                    <a:pt x="20283" y="14950"/>
                  </a:cubicBezTo>
                  <a:cubicBezTo>
                    <a:pt x="20148" y="10964"/>
                    <a:pt x="18324" y="7520"/>
                    <a:pt x="16635" y="5628"/>
                  </a:cubicBezTo>
                  <a:cubicBezTo>
                    <a:pt x="14946" y="3737"/>
                    <a:pt x="12920" y="4479"/>
                    <a:pt x="10150" y="3601"/>
                  </a:cubicBezTo>
                  <a:cubicBezTo>
                    <a:pt x="7380" y="2723"/>
                    <a:pt x="-50" y="-992"/>
                    <a:pt x="17" y="359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6" name="Google Shape;2246;p112"/>
            <p:cNvSpPr/>
            <p:nvPr/>
          </p:nvSpPr>
          <p:spPr>
            <a:xfrm rot="546062">
              <a:off x="2128992" y="3591155"/>
              <a:ext cx="436440" cy="1294791"/>
            </a:xfrm>
            <a:custGeom>
              <a:avLst/>
              <a:gdLst/>
              <a:ahLst/>
              <a:cxnLst/>
              <a:rect l="l" t="t" r="r" b="b"/>
              <a:pathLst>
                <a:path w="30716" h="51792" extrusionOk="0">
                  <a:moveTo>
                    <a:pt x="118" y="376"/>
                  </a:moveTo>
                  <a:cubicBezTo>
                    <a:pt x="-355" y="1592"/>
                    <a:pt x="15251" y="5780"/>
                    <a:pt x="18358" y="10103"/>
                  </a:cubicBezTo>
                  <a:cubicBezTo>
                    <a:pt x="21466" y="14426"/>
                    <a:pt x="18696" y="20574"/>
                    <a:pt x="18763" y="26316"/>
                  </a:cubicBezTo>
                  <a:cubicBezTo>
                    <a:pt x="18831" y="32058"/>
                    <a:pt x="19912" y="40975"/>
                    <a:pt x="18763" y="44555"/>
                  </a:cubicBezTo>
                  <a:cubicBezTo>
                    <a:pt x="17615" y="48135"/>
                    <a:pt x="10994" y="46852"/>
                    <a:pt x="11872" y="47798"/>
                  </a:cubicBezTo>
                  <a:cubicBezTo>
                    <a:pt x="12750" y="48744"/>
                    <a:pt x="20925" y="54418"/>
                    <a:pt x="24032" y="50230"/>
                  </a:cubicBezTo>
                  <a:cubicBezTo>
                    <a:pt x="27140" y="46042"/>
                    <a:pt x="29842" y="29829"/>
                    <a:pt x="30517" y="22668"/>
                  </a:cubicBezTo>
                  <a:cubicBezTo>
                    <a:pt x="31193" y="15507"/>
                    <a:pt x="29639" y="10576"/>
                    <a:pt x="28085" y="7266"/>
                  </a:cubicBezTo>
                  <a:cubicBezTo>
                    <a:pt x="26531" y="3956"/>
                    <a:pt x="25856" y="3956"/>
                    <a:pt x="21195" y="2808"/>
                  </a:cubicBezTo>
                  <a:cubicBezTo>
                    <a:pt x="16534" y="1660"/>
                    <a:pt x="591" y="-840"/>
                    <a:pt x="118" y="37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7" name="Google Shape;2247;p112"/>
            <p:cNvSpPr/>
            <p:nvPr/>
          </p:nvSpPr>
          <p:spPr>
            <a:xfrm rot="546062">
              <a:off x="2499214" y="3520118"/>
              <a:ext cx="316332" cy="1571764"/>
            </a:xfrm>
            <a:custGeom>
              <a:avLst/>
              <a:gdLst/>
              <a:ahLst/>
              <a:cxnLst/>
              <a:rect l="l" t="t" r="r" b="b"/>
              <a:pathLst>
                <a:path w="22263" h="62871" extrusionOk="0">
                  <a:moveTo>
                    <a:pt x="1153" y="59933"/>
                  </a:moveTo>
                  <a:cubicBezTo>
                    <a:pt x="1423" y="57704"/>
                    <a:pt x="5139" y="53650"/>
                    <a:pt x="6422" y="49394"/>
                  </a:cubicBezTo>
                  <a:cubicBezTo>
                    <a:pt x="7706" y="45138"/>
                    <a:pt x="8449" y="39870"/>
                    <a:pt x="8854" y="34398"/>
                  </a:cubicBezTo>
                  <a:cubicBezTo>
                    <a:pt x="9259" y="28926"/>
                    <a:pt x="9732" y="20685"/>
                    <a:pt x="8854" y="16564"/>
                  </a:cubicBezTo>
                  <a:cubicBezTo>
                    <a:pt x="7976" y="12443"/>
                    <a:pt x="5004" y="12308"/>
                    <a:pt x="3585" y="9673"/>
                  </a:cubicBezTo>
                  <a:cubicBezTo>
                    <a:pt x="2166" y="7038"/>
                    <a:pt x="-874" y="2242"/>
                    <a:pt x="342" y="756"/>
                  </a:cubicBezTo>
                  <a:cubicBezTo>
                    <a:pt x="1558" y="-730"/>
                    <a:pt x="7503" y="486"/>
                    <a:pt x="10881" y="756"/>
                  </a:cubicBezTo>
                  <a:cubicBezTo>
                    <a:pt x="14259" y="1026"/>
                    <a:pt x="18987" y="823"/>
                    <a:pt x="20608" y="2377"/>
                  </a:cubicBezTo>
                  <a:cubicBezTo>
                    <a:pt x="22229" y="3931"/>
                    <a:pt x="21013" y="7308"/>
                    <a:pt x="20608" y="10078"/>
                  </a:cubicBezTo>
                  <a:cubicBezTo>
                    <a:pt x="20203" y="12848"/>
                    <a:pt x="18852" y="14469"/>
                    <a:pt x="18176" y="18995"/>
                  </a:cubicBezTo>
                  <a:cubicBezTo>
                    <a:pt x="17501" y="23521"/>
                    <a:pt x="16758" y="32506"/>
                    <a:pt x="16555" y="37235"/>
                  </a:cubicBezTo>
                  <a:cubicBezTo>
                    <a:pt x="16352" y="41964"/>
                    <a:pt x="16082" y="44531"/>
                    <a:pt x="16960" y="47368"/>
                  </a:cubicBezTo>
                  <a:cubicBezTo>
                    <a:pt x="17838" y="50205"/>
                    <a:pt x="21351" y="51961"/>
                    <a:pt x="21824" y="54258"/>
                  </a:cubicBezTo>
                  <a:cubicBezTo>
                    <a:pt x="22297" y="56555"/>
                    <a:pt x="22635" y="59730"/>
                    <a:pt x="19798" y="61149"/>
                  </a:cubicBezTo>
                  <a:cubicBezTo>
                    <a:pt x="16961" y="62568"/>
                    <a:pt x="7909" y="62973"/>
                    <a:pt x="4801" y="62770"/>
                  </a:cubicBezTo>
                  <a:cubicBezTo>
                    <a:pt x="1694" y="62567"/>
                    <a:pt x="883" y="62162"/>
                    <a:pt x="1153" y="5993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8" name="Google Shape;2248;p112"/>
            <p:cNvSpPr/>
            <p:nvPr/>
          </p:nvSpPr>
          <p:spPr>
            <a:xfrm>
              <a:off x="2705078" y="3404253"/>
              <a:ext cx="621075" cy="1767775"/>
            </a:xfrm>
            <a:custGeom>
              <a:avLst/>
              <a:gdLst/>
              <a:ahLst/>
              <a:cxnLst/>
              <a:rect l="l" t="t" r="r" b="b"/>
              <a:pathLst>
                <a:path w="24843" h="70711" extrusionOk="0">
                  <a:moveTo>
                    <a:pt x="3665" y="64868"/>
                  </a:moveTo>
                  <a:cubicBezTo>
                    <a:pt x="4138" y="62706"/>
                    <a:pt x="4273" y="59396"/>
                    <a:pt x="3665" y="57167"/>
                  </a:cubicBezTo>
                  <a:cubicBezTo>
                    <a:pt x="3057" y="54938"/>
                    <a:pt x="-50" y="55681"/>
                    <a:pt x="17" y="51493"/>
                  </a:cubicBezTo>
                  <a:cubicBezTo>
                    <a:pt x="85" y="47305"/>
                    <a:pt x="2449" y="38522"/>
                    <a:pt x="4070" y="32037"/>
                  </a:cubicBezTo>
                  <a:cubicBezTo>
                    <a:pt x="5691" y="25552"/>
                    <a:pt x="8732" y="17108"/>
                    <a:pt x="9745" y="12582"/>
                  </a:cubicBezTo>
                  <a:cubicBezTo>
                    <a:pt x="10758" y="8056"/>
                    <a:pt x="8731" y="6975"/>
                    <a:pt x="10150" y="4881"/>
                  </a:cubicBezTo>
                  <a:cubicBezTo>
                    <a:pt x="11569" y="2787"/>
                    <a:pt x="16095" y="85"/>
                    <a:pt x="18257" y="17"/>
                  </a:cubicBezTo>
                  <a:cubicBezTo>
                    <a:pt x="20419" y="-50"/>
                    <a:pt x="22039" y="2382"/>
                    <a:pt x="23120" y="4476"/>
                  </a:cubicBezTo>
                  <a:cubicBezTo>
                    <a:pt x="24201" y="6570"/>
                    <a:pt x="24945" y="9745"/>
                    <a:pt x="24742" y="12582"/>
                  </a:cubicBezTo>
                  <a:cubicBezTo>
                    <a:pt x="24539" y="15419"/>
                    <a:pt x="23390" y="19135"/>
                    <a:pt x="21904" y="21499"/>
                  </a:cubicBezTo>
                  <a:cubicBezTo>
                    <a:pt x="20418" y="23863"/>
                    <a:pt x="17919" y="22782"/>
                    <a:pt x="15825" y="26768"/>
                  </a:cubicBezTo>
                  <a:cubicBezTo>
                    <a:pt x="13731" y="30754"/>
                    <a:pt x="9881" y="40279"/>
                    <a:pt x="9340" y="45413"/>
                  </a:cubicBezTo>
                  <a:cubicBezTo>
                    <a:pt x="8800" y="50547"/>
                    <a:pt x="12042" y="53993"/>
                    <a:pt x="12582" y="57573"/>
                  </a:cubicBezTo>
                  <a:cubicBezTo>
                    <a:pt x="13122" y="61153"/>
                    <a:pt x="13528" y="64801"/>
                    <a:pt x="12582" y="66895"/>
                  </a:cubicBezTo>
                  <a:cubicBezTo>
                    <a:pt x="11636" y="68989"/>
                    <a:pt x="8867" y="69597"/>
                    <a:pt x="6908" y="70137"/>
                  </a:cubicBezTo>
                  <a:cubicBezTo>
                    <a:pt x="4949" y="70677"/>
                    <a:pt x="1369" y="71015"/>
                    <a:pt x="828" y="70137"/>
                  </a:cubicBezTo>
                  <a:cubicBezTo>
                    <a:pt x="288" y="69259"/>
                    <a:pt x="3192" y="67030"/>
                    <a:pt x="3665" y="6486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9" name="Google Shape;2249;p112"/>
            <p:cNvSpPr/>
            <p:nvPr/>
          </p:nvSpPr>
          <p:spPr>
            <a:xfrm>
              <a:off x="3019690" y="3408098"/>
              <a:ext cx="632325" cy="1762925"/>
            </a:xfrm>
            <a:custGeom>
              <a:avLst/>
              <a:gdLst/>
              <a:ahLst/>
              <a:cxnLst/>
              <a:rect l="l" t="t" r="r" b="b"/>
              <a:pathLst>
                <a:path w="25293" h="70517" extrusionOk="0">
                  <a:moveTo>
                    <a:pt x="2910" y="62812"/>
                  </a:moveTo>
                  <a:cubicBezTo>
                    <a:pt x="3037" y="60695"/>
                    <a:pt x="2868" y="57478"/>
                    <a:pt x="2402" y="54684"/>
                  </a:cubicBezTo>
                  <a:cubicBezTo>
                    <a:pt x="1936" y="51890"/>
                    <a:pt x="-350" y="50027"/>
                    <a:pt x="116" y="46048"/>
                  </a:cubicBezTo>
                  <a:cubicBezTo>
                    <a:pt x="582" y="42069"/>
                    <a:pt x="3333" y="34449"/>
                    <a:pt x="5196" y="30808"/>
                  </a:cubicBezTo>
                  <a:cubicBezTo>
                    <a:pt x="7059" y="27167"/>
                    <a:pt x="9726" y="27294"/>
                    <a:pt x="11292" y="24204"/>
                  </a:cubicBezTo>
                  <a:cubicBezTo>
                    <a:pt x="12858" y="21114"/>
                    <a:pt x="14298" y="15695"/>
                    <a:pt x="14594" y="12266"/>
                  </a:cubicBezTo>
                  <a:cubicBezTo>
                    <a:pt x="14890" y="8837"/>
                    <a:pt x="12054" y="5662"/>
                    <a:pt x="13070" y="3630"/>
                  </a:cubicBezTo>
                  <a:cubicBezTo>
                    <a:pt x="14086" y="1598"/>
                    <a:pt x="18827" y="-222"/>
                    <a:pt x="20690" y="74"/>
                  </a:cubicBezTo>
                  <a:cubicBezTo>
                    <a:pt x="22553" y="370"/>
                    <a:pt x="23526" y="2783"/>
                    <a:pt x="24246" y="5408"/>
                  </a:cubicBezTo>
                  <a:cubicBezTo>
                    <a:pt x="24966" y="8033"/>
                    <a:pt x="25685" y="13790"/>
                    <a:pt x="25008" y="15822"/>
                  </a:cubicBezTo>
                  <a:cubicBezTo>
                    <a:pt x="24331" y="17854"/>
                    <a:pt x="21367" y="15187"/>
                    <a:pt x="20182" y="17600"/>
                  </a:cubicBezTo>
                  <a:cubicBezTo>
                    <a:pt x="18997" y="20013"/>
                    <a:pt x="19081" y="27252"/>
                    <a:pt x="17896" y="30300"/>
                  </a:cubicBezTo>
                  <a:cubicBezTo>
                    <a:pt x="16711" y="33348"/>
                    <a:pt x="14679" y="33179"/>
                    <a:pt x="13070" y="35888"/>
                  </a:cubicBezTo>
                  <a:cubicBezTo>
                    <a:pt x="11461" y="38597"/>
                    <a:pt x="8625" y="42280"/>
                    <a:pt x="8244" y="46556"/>
                  </a:cubicBezTo>
                  <a:cubicBezTo>
                    <a:pt x="7863" y="50832"/>
                    <a:pt x="10361" y="57732"/>
                    <a:pt x="10784" y="61542"/>
                  </a:cubicBezTo>
                  <a:cubicBezTo>
                    <a:pt x="11207" y="65352"/>
                    <a:pt x="12054" y="67977"/>
                    <a:pt x="10784" y="69416"/>
                  </a:cubicBezTo>
                  <a:cubicBezTo>
                    <a:pt x="9514" y="70855"/>
                    <a:pt x="4688" y="70517"/>
                    <a:pt x="3164" y="70178"/>
                  </a:cubicBezTo>
                  <a:cubicBezTo>
                    <a:pt x="1640" y="69839"/>
                    <a:pt x="1682" y="68612"/>
                    <a:pt x="1640" y="67384"/>
                  </a:cubicBezTo>
                  <a:cubicBezTo>
                    <a:pt x="1598" y="66156"/>
                    <a:pt x="2783" y="64929"/>
                    <a:pt x="2910" y="6281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0" name="Google Shape;2250;p112"/>
            <p:cNvSpPr/>
            <p:nvPr/>
          </p:nvSpPr>
          <p:spPr>
            <a:xfrm>
              <a:off x="3268861" y="3815556"/>
              <a:ext cx="592200" cy="1332975"/>
            </a:xfrm>
            <a:custGeom>
              <a:avLst/>
              <a:gdLst/>
              <a:ahLst/>
              <a:cxnLst/>
              <a:rect l="l" t="t" r="r" b="b"/>
              <a:pathLst>
                <a:path w="23688" h="53319" extrusionOk="0">
                  <a:moveTo>
                    <a:pt x="4882" y="47784"/>
                  </a:moveTo>
                  <a:cubicBezTo>
                    <a:pt x="4543" y="45413"/>
                    <a:pt x="2088" y="41349"/>
                    <a:pt x="1326" y="38132"/>
                  </a:cubicBezTo>
                  <a:cubicBezTo>
                    <a:pt x="564" y="34915"/>
                    <a:pt x="-537" y="31528"/>
                    <a:pt x="310" y="28480"/>
                  </a:cubicBezTo>
                  <a:cubicBezTo>
                    <a:pt x="1157" y="25432"/>
                    <a:pt x="4586" y="22384"/>
                    <a:pt x="6406" y="19844"/>
                  </a:cubicBezTo>
                  <a:cubicBezTo>
                    <a:pt x="8226" y="17304"/>
                    <a:pt x="10301" y="15738"/>
                    <a:pt x="11232" y="13240"/>
                  </a:cubicBezTo>
                  <a:cubicBezTo>
                    <a:pt x="12163" y="10742"/>
                    <a:pt x="11063" y="7059"/>
                    <a:pt x="11994" y="4858"/>
                  </a:cubicBezTo>
                  <a:cubicBezTo>
                    <a:pt x="12925" y="2657"/>
                    <a:pt x="14873" y="159"/>
                    <a:pt x="16820" y="32"/>
                  </a:cubicBezTo>
                  <a:cubicBezTo>
                    <a:pt x="18767" y="-95"/>
                    <a:pt x="23636" y="2699"/>
                    <a:pt x="23678" y="4096"/>
                  </a:cubicBezTo>
                  <a:cubicBezTo>
                    <a:pt x="23720" y="5493"/>
                    <a:pt x="18513" y="6170"/>
                    <a:pt x="17074" y="8414"/>
                  </a:cubicBezTo>
                  <a:cubicBezTo>
                    <a:pt x="15635" y="10658"/>
                    <a:pt x="16227" y="14891"/>
                    <a:pt x="15042" y="17558"/>
                  </a:cubicBezTo>
                  <a:cubicBezTo>
                    <a:pt x="13857" y="20225"/>
                    <a:pt x="10978" y="20902"/>
                    <a:pt x="9962" y="24416"/>
                  </a:cubicBezTo>
                  <a:cubicBezTo>
                    <a:pt x="8946" y="27930"/>
                    <a:pt x="8226" y="34322"/>
                    <a:pt x="8946" y="38640"/>
                  </a:cubicBezTo>
                  <a:cubicBezTo>
                    <a:pt x="9666" y="42958"/>
                    <a:pt x="14365" y="47911"/>
                    <a:pt x="14280" y="50324"/>
                  </a:cubicBezTo>
                  <a:cubicBezTo>
                    <a:pt x="14195" y="52737"/>
                    <a:pt x="10258" y="52779"/>
                    <a:pt x="8438" y="53118"/>
                  </a:cubicBezTo>
                  <a:cubicBezTo>
                    <a:pt x="6618" y="53457"/>
                    <a:pt x="3951" y="53245"/>
                    <a:pt x="3358" y="52356"/>
                  </a:cubicBezTo>
                  <a:cubicBezTo>
                    <a:pt x="2765" y="51467"/>
                    <a:pt x="5221" y="50155"/>
                    <a:pt x="4882" y="47784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666666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1" name="Google Shape;2251;p112"/>
          <p:cNvGrpSpPr/>
          <p:nvPr/>
        </p:nvGrpSpPr>
        <p:grpSpPr>
          <a:xfrm rot="2047029">
            <a:off x="7049752" y="3576969"/>
            <a:ext cx="295424" cy="176802"/>
            <a:chOff x="5043605" y="1025300"/>
            <a:chExt cx="1726038" cy="1046863"/>
          </a:xfrm>
        </p:grpSpPr>
        <p:sp>
          <p:nvSpPr>
            <p:cNvPr id="2252" name="Google Shape;2252;p112"/>
            <p:cNvSpPr/>
            <p:nvPr/>
          </p:nvSpPr>
          <p:spPr>
            <a:xfrm>
              <a:off x="5043605" y="1599858"/>
              <a:ext cx="666650" cy="472305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53" name="Google Shape;2253;p112"/>
            <p:cNvCxnSpPr/>
            <p:nvPr/>
          </p:nvCxnSpPr>
          <p:spPr>
            <a:xfrm rot="10800000" flipH="1">
              <a:off x="5710216" y="1673532"/>
              <a:ext cx="663900" cy="300"/>
            </a:xfrm>
            <a:prstGeom prst="straightConnector1">
              <a:avLst/>
            </a:prstGeom>
            <a:noFill/>
            <a:ln w="9525" cap="flat" cmpd="sng">
              <a:solidFill>
                <a:srgbClr val="FF9900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2254" name="Google Shape;2254;p112"/>
            <p:cNvSpPr/>
            <p:nvPr/>
          </p:nvSpPr>
          <p:spPr>
            <a:xfrm rot="5400000">
              <a:off x="6033365" y="1031300"/>
              <a:ext cx="665400" cy="6534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12"/>
            <p:cNvSpPr/>
            <p:nvPr/>
          </p:nvSpPr>
          <p:spPr>
            <a:xfrm>
              <a:off x="5962642" y="1673455"/>
              <a:ext cx="807000" cy="2262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6" name="Google Shape;2256;p112"/>
          <p:cNvSpPr/>
          <p:nvPr/>
        </p:nvSpPr>
        <p:spPr>
          <a:xfrm rot="-2990782">
            <a:off x="7668636" y="2992064"/>
            <a:ext cx="695522" cy="891262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7" name="Google Shape;2257;p112"/>
          <p:cNvSpPr/>
          <p:nvPr/>
        </p:nvSpPr>
        <p:spPr>
          <a:xfrm rot="2045531">
            <a:off x="7220071" y="3786649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00FFFF"/>
            </a:solidFill>
            <a:prstDash val="dot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8" name="Google Shape;2258;p112"/>
          <p:cNvSpPr/>
          <p:nvPr/>
        </p:nvSpPr>
        <p:spPr>
          <a:xfrm rot="2045531">
            <a:off x="7220071" y="3786649"/>
            <a:ext cx="436147" cy="83179"/>
          </a:xfrm>
          <a:custGeom>
            <a:avLst/>
            <a:gdLst/>
            <a:ahLst/>
            <a:cxnLst/>
            <a:rect l="l" t="t" r="r" b="b"/>
            <a:pathLst>
              <a:path w="133774" h="31320" extrusionOk="0">
                <a:moveTo>
                  <a:pt x="0" y="8653"/>
                </a:moveTo>
                <a:cubicBezTo>
                  <a:pt x="8471" y="8653"/>
                  <a:pt x="17534" y="10950"/>
                  <a:pt x="25400" y="7806"/>
                </a:cubicBezTo>
                <a:cubicBezTo>
                  <a:pt x="30211" y="5883"/>
                  <a:pt x="33920" y="-1069"/>
                  <a:pt x="38947" y="186"/>
                </a:cubicBezTo>
                <a:cubicBezTo>
                  <a:pt x="44302" y="1523"/>
                  <a:pt x="42712" y="12108"/>
                  <a:pt x="47837" y="14156"/>
                </a:cubicBezTo>
                <a:cubicBezTo>
                  <a:pt x="53190" y="16295"/>
                  <a:pt x="58271" y="8936"/>
                  <a:pt x="63924" y="7806"/>
                </a:cubicBezTo>
                <a:cubicBezTo>
                  <a:pt x="69029" y="6786"/>
                  <a:pt x="72214" y="14339"/>
                  <a:pt x="77047" y="16273"/>
                </a:cubicBezTo>
                <a:cubicBezTo>
                  <a:pt x="81782" y="18167"/>
                  <a:pt x="87303" y="14745"/>
                  <a:pt x="91864" y="12463"/>
                </a:cubicBezTo>
                <a:cubicBezTo>
                  <a:pt x="93389" y="11700"/>
                  <a:pt x="95315" y="9140"/>
                  <a:pt x="96520" y="10346"/>
                </a:cubicBezTo>
                <a:cubicBezTo>
                  <a:pt x="100719" y="14550"/>
                  <a:pt x="89734" y="25918"/>
                  <a:pt x="95250" y="28126"/>
                </a:cubicBezTo>
                <a:cubicBezTo>
                  <a:pt x="102012" y="30833"/>
                  <a:pt x="106516" y="18685"/>
                  <a:pt x="113030" y="15426"/>
                </a:cubicBezTo>
                <a:cubicBezTo>
                  <a:pt x="114047" y="14917"/>
                  <a:pt x="114093" y="17443"/>
                  <a:pt x="114724" y="18389"/>
                </a:cubicBezTo>
                <a:cubicBezTo>
                  <a:pt x="117211" y="22118"/>
                  <a:pt x="118384" y="26657"/>
                  <a:pt x="121074" y="30243"/>
                </a:cubicBezTo>
                <a:cubicBezTo>
                  <a:pt x="123843" y="33934"/>
                  <a:pt x="129648" y="26804"/>
                  <a:pt x="133774" y="24739"/>
                </a:cubicBezTo>
              </a:path>
            </a:pathLst>
          </a:custGeom>
          <a:noFill/>
          <a:ln w="9525" cap="flat" cmpd="sng">
            <a:solidFill>
              <a:srgbClr val="4A86E8"/>
            </a:solidFill>
            <a:prstDash val="dot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9" name="Google Shape;2259;p112"/>
          <p:cNvSpPr/>
          <p:nvPr/>
        </p:nvSpPr>
        <p:spPr>
          <a:xfrm rot="2679640">
            <a:off x="6520886" y="2923196"/>
            <a:ext cx="2328190" cy="2142358"/>
          </a:xfrm>
          <a:prstGeom prst="ellipse">
            <a:avLst/>
          </a:prstGeom>
          <a:noFill/>
          <a:ln w="9525" cap="flat" cmpd="sng">
            <a:solidFill>
              <a:srgbClr val="CC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0" name="Google Shape;2260;p112"/>
          <p:cNvSpPr/>
          <p:nvPr/>
        </p:nvSpPr>
        <p:spPr>
          <a:xfrm rot="2680133">
            <a:off x="6565431" y="2962352"/>
            <a:ext cx="2239091" cy="2064081"/>
          </a:xfrm>
          <a:prstGeom prst="ellipse">
            <a:avLst/>
          </a:prstGeom>
          <a:noFill/>
          <a:ln w="9525" cap="flat" cmpd="sng">
            <a:solidFill>
              <a:srgbClr val="CC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1" name="Google Shape;2261;p112"/>
          <p:cNvGrpSpPr/>
          <p:nvPr/>
        </p:nvGrpSpPr>
        <p:grpSpPr>
          <a:xfrm rot="469527">
            <a:off x="1379122" y="4470213"/>
            <a:ext cx="406560" cy="314211"/>
            <a:chOff x="6978575" y="73002"/>
            <a:chExt cx="904500" cy="764444"/>
          </a:xfrm>
        </p:grpSpPr>
        <p:grpSp>
          <p:nvGrpSpPr>
            <p:cNvPr id="2262" name="Google Shape;226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63" name="Google Shape;226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4" name="Google Shape;226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65" name="Google Shape;226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66" name="Google Shape;2266;p112"/>
          <p:cNvGrpSpPr/>
          <p:nvPr/>
        </p:nvGrpSpPr>
        <p:grpSpPr>
          <a:xfrm rot="-880760">
            <a:off x="760076" y="4336762"/>
            <a:ext cx="406547" cy="314188"/>
            <a:chOff x="6978575" y="73002"/>
            <a:chExt cx="904500" cy="764444"/>
          </a:xfrm>
        </p:grpSpPr>
        <p:grpSp>
          <p:nvGrpSpPr>
            <p:cNvPr id="2267" name="Google Shape;226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68" name="Google Shape;226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9" name="Google Shape;226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70" name="Google Shape;227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1" name="Google Shape;2271;p112"/>
          <p:cNvGrpSpPr/>
          <p:nvPr/>
        </p:nvGrpSpPr>
        <p:grpSpPr>
          <a:xfrm rot="586477">
            <a:off x="1829514" y="3945322"/>
            <a:ext cx="406504" cy="314177"/>
            <a:chOff x="6978575" y="73002"/>
            <a:chExt cx="904500" cy="764444"/>
          </a:xfrm>
        </p:grpSpPr>
        <p:grpSp>
          <p:nvGrpSpPr>
            <p:cNvPr id="2272" name="Google Shape;227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73" name="Google Shape;227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4" name="Google Shape;227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75" name="Google Shape;227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6" name="Google Shape;2276;p112"/>
          <p:cNvGrpSpPr/>
          <p:nvPr/>
        </p:nvGrpSpPr>
        <p:grpSpPr>
          <a:xfrm rot="-2444458">
            <a:off x="1189030" y="4057571"/>
            <a:ext cx="406487" cy="314176"/>
            <a:chOff x="6978575" y="73002"/>
            <a:chExt cx="904500" cy="764444"/>
          </a:xfrm>
        </p:grpSpPr>
        <p:grpSp>
          <p:nvGrpSpPr>
            <p:cNvPr id="2277" name="Google Shape;227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78" name="Google Shape;227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9" name="Google Shape;227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80" name="Google Shape;228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81" name="Google Shape;2281;p112"/>
          <p:cNvGrpSpPr/>
          <p:nvPr/>
        </p:nvGrpSpPr>
        <p:grpSpPr>
          <a:xfrm rot="-2358172">
            <a:off x="413463" y="3671152"/>
            <a:ext cx="406541" cy="314159"/>
            <a:chOff x="6978575" y="73002"/>
            <a:chExt cx="904500" cy="764444"/>
          </a:xfrm>
        </p:grpSpPr>
        <p:grpSp>
          <p:nvGrpSpPr>
            <p:cNvPr id="2282" name="Google Shape;228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83" name="Google Shape;228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85" name="Google Shape;228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86" name="Google Shape;2286;p112"/>
          <p:cNvGrpSpPr/>
          <p:nvPr/>
        </p:nvGrpSpPr>
        <p:grpSpPr>
          <a:xfrm rot="586477">
            <a:off x="5115614" y="4167247"/>
            <a:ext cx="406504" cy="314177"/>
            <a:chOff x="6978575" y="73002"/>
            <a:chExt cx="904500" cy="764444"/>
          </a:xfrm>
        </p:grpSpPr>
        <p:grpSp>
          <p:nvGrpSpPr>
            <p:cNvPr id="2287" name="Google Shape;228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88" name="Google Shape;228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9" name="Google Shape;228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90" name="Google Shape;229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91" name="Google Shape;2291;p112"/>
          <p:cNvGrpSpPr/>
          <p:nvPr/>
        </p:nvGrpSpPr>
        <p:grpSpPr>
          <a:xfrm rot="586477">
            <a:off x="8713739" y="4470222"/>
            <a:ext cx="406504" cy="314177"/>
            <a:chOff x="6978575" y="73002"/>
            <a:chExt cx="904500" cy="764444"/>
          </a:xfrm>
        </p:grpSpPr>
        <p:grpSp>
          <p:nvGrpSpPr>
            <p:cNvPr id="2292" name="Google Shape;229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93" name="Google Shape;229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4" name="Google Shape;229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95" name="Google Shape;229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96" name="Google Shape;2296;p112"/>
          <p:cNvGrpSpPr/>
          <p:nvPr/>
        </p:nvGrpSpPr>
        <p:grpSpPr>
          <a:xfrm rot="469527">
            <a:off x="4749122" y="4650438"/>
            <a:ext cx="406560" cy="314211"/>
            <a:chOff x="6978575" y="73002"/>
            <a:chExt cx="904500" cy="764444"/>
          </a:xfrm>
        </p:grpSpPr>
        <p:grpSp>
          <p:nvGrpSpPr>
            <p:cNvPr id="2297" name="Google Shape;229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298" name="Google Shape;229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9" name="Google Shape;229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00" name="Google Shape;230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01" name="Google Shape;2301;p112"/>
          <p:cNvGrpSpPr/>
          <p:nvPr/>
        </p:nvGrpSpPr>
        <p:grpSpPr>
          <a:xfrm rot="586477">
            <a:off x="1000777" y="3242660"/>
            <a:ext cx="406504" cy="314177"/>
            <a:chOff x="6978575" y="73002"/>
            <a:chExt cx="904500" cy="764444"/>
          </a:xfrm>
        </p:grpSpPr>
        <p:grpSp>
          <p:nvGrpSpPr>
            <p:cNvPr id="2302" name="Google Shape;230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03" name="Google Shape;230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05" name="Google Shape;230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06" name="Google Shape;2306;p112"/>
          <p:cNvGrpSpPr/>
          <p:nvPr/>
        </p:nvGrpSpPr>
        <p:grpSpPr>
          <a:xfrm rot="469527">
            <a:off x="8159872" y="4872363"/>
            <a:ext cx="406560" cy="314211"/>
            <a:chOff x="6978575" y="73002"/>
            <a:chExt cx="904500" cy="764444"/>
          </a:xfrm>
        </p:grpSpPr>
        <p:grpSp>
          <p:nvGrpSpPr>
            <p:cNvPr id="2307" name="Google Shape;230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08" name="Google Shape;230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10" name="Google Shape;231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11" name="Google Shape;2311;p112"/>
          <p:cNvGrpSpPr/>
          <p:nvPr/>
        </p:nvGrpSpPr>
        <p:grpSpPr>
          <a:xfrm rot="-2444458">
            <a:off x="5009593" y="3413446"/>
            <a:ext cx="406487" cy="314176"/>
            <a:chOff x="6978575" y="73002"/>
            <a:chExt cx="904500" cy="764444"/>
          </a:xfrm>
        </p:grpSpPr>
        <p:grpSp>
          <p:nvGrpSpPr>
            <p:cNvPr id="2312" name="Google Shape;231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13" name="Google Shape;231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15" name="Google Shape;231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16" name="Google Shape;2316;p112"/>
          <p:cNvGrpSpPr/>
          <p:nvPr/>
        </p:nvGrpSpPr>
        <p:grpSpPr>
          <a:xfrm rot="-2444458">
            <a:off x="8579205" y="3055421"/>
            <a:ext cx="406487" cy="314176"/>
            <a:chOff x="6978575" y="73002"/>
            <a:chExt cx="904500" cy="764444"/>
          </a:xfrm>
        </p:grpSpPr>
        <p:grpSp>
          <p:nvGrpSpPr>
            <p:cNvPr id="2317" name="Google Shape;231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18" name="Google Shape;231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9" name="Google Shape;231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0" name="Google Shape;232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1" name="Google Shape;2321;p112"/>
          <p:cNvGrpSpPr/>
          <p:nvPr/>
        </p:nvGrpSpPr>
        <p:grpSpPr>
          <a:xfrm rot="586477">
            <a:off x="4194627" y="2802535"/>
            <a:ext cx="406504" cy="314177"/>
            <a:chOff x="6978575" y="73002"/>
            <a:chExt cx="904500" cy="764444"/>
          </a:xfrm>
        </p:grpSpPr>
        <p:grpSp>
          <p:nvGrpSpPr>
            <p:cNvPr id="2322" name="Google Shape;232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23" name="Google Shape;232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5" name="Google Shape;232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6" name="Google Shape;2326;p112"/>
          <p:cNvGrpSpPr/>
          <p:nvPr/>
        </p:nvGrpSpPr>
        <p:grpSpPr>
          <a:xfrm rot="586477">
            <a:off x="7529702" y="2514160"/>
            <a:ext cx="406504" cy="314177"/>
            <a:chOff x="6978575" y="73002"/>
            <a:chExt cx="904500" cy="764444"/>
          </a:xfrm>
        </p:grpSpPr>
        <p:grpSp>
          <p:nvGrpSpPr>
            <p:cNvPr id="2327" name="Google Shape;232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28" name="Google Shape;232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0" name="Google Shape;233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31" name="Google Shape;2331;p112"/>
          <p:cNvGrpSpPr/>
          <p:nvPr/>
        </p:nvGrpSpPr>
        <p:grpSpPr>
          <a:xfrm rot="-880760">
            <a:off x="3722088" y="4470212"/>
            <a:ext cx="406547" cy="314188"/>
            <a:chOff x="6978575" y="73002"/>
            <a:chExt cx="904500" cy="764444"/>
          </a:xfrm>
        </p:grpSpPr>
        <p:grpSp>
          <p:nvGrpSpPr>
            <p:cNvPr id="2332" name="Google Shape;233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33" name="Google Shape;233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5" name="Google Shape;233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36" name="Google Shape;2336;p112"/>
          <p:cNvGrpSpPr/>
          <p:nvPr/>
        </p:nvGrpSpPr>
        <p:grpSpPr>
          <a:xfrm rot="-880760">
            <a:off x="6521676" y="4670612"/>
            <a:ext cx="406547" cy="314188"/>
            <a:chOff x="6978575" y="73002"/>
            <a:chExt cx="904500" cy="764444"/>
          </a:xfrm>
        </p:grpSpPr>
        <p:grpSp>
          <p:nvGrpSpPr>
            <p:cNvPr id="2337" name="Google Shape;233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38" name="Google Shape;233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40" name="Google Shape;234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1" name="Google Shape;2341;p112"/>
          <p:cNvGrpSpPr/>
          <p:nvPr/>
        </p:nvGrpSpPr>
        <p:grpSpPr>
          <a:xfrm rot="-2358172">
            <a:off x="3455826" y="3727602"/>
            <a:ext cx="406541" cy="314159"/>
            <a:chOff x="6978575" y="73002"/>
            <a:chExt cx="904500" cy="764444"/>
          </a:xfrm>
        </p:grpSpPr>
        <p:grpSp>
          <p:nvGrpSpPr>
            <p:cNvPr id="2342" name="Google Shape;2342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43" name="Google Shape;2343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4" name="Google Shape;2344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45" name="Google Shape;2345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6" name="Google Shape;2346;p112"/>
          <p:cNvGrpSpPr/>
          <p:nvPr/>
        </p:nvGrpSpPr>
        <p:grpSpPr>
          <a:xfrm rot="-2358172">
            <a:off x="6175138" y="3601677"/>
            <a:ext cx="406541" cy="314159"/>
            <a:chOff x="6978575" y="73002"/>
            <a:chExt cx="904500" cy="764444"/>
          </a:xfrm>
        </p:grpSpPr>
        <p:grpSp>
          <p:nvGrpSpPr>
            <p:cNvPr id="2347" name="Google Shape;2347;p112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2348" name="Google Shape;2348;p112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112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50" name="Google Shape;2350;p112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952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1" name="Google Shape;2351;p112"/>
          <p:cNvSpPr txBox="1"/>
          <p:nvPr/>
        </p:nvSpPr>
        <p:spPr>
          <a:xfrm>
            <a:off x="586800" y="1497350"/>
            <a:ext cx="78576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Cellular apoptosis shuts down given cell as a virus-replication factory, but will also result in the release of any final virus capsids that are still inside.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113"/>
          <p:cNvSpPr txBox="1"/>
          <p:nvPr/>
        </p:nvSpPr>
        <p:spPr>
          <a:xfrm>
            <a:off x="186250" y="1232550"/>
            <a:ext cx="53259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After shedding, the viral capsules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go off into the host’s other cells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 continue the infection process.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infection occurs on a large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scale throughout the host’s systems,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immune system kicks into overdrive.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7" name="Google Shape;2357;p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96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Illness and Symptoms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8" name="Google Shape;2358;p113"/>
          <p:cNvSpPr/>
          <p:nvPr/>
        </p:nvSpPr>
        <p:spPr>
          <a:xfrm rot="10800000">
            <a:off x="6492975" y="1017725"/>
            <a:ext cx="172800" cy="1482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59" name="Google Shape;2359;p113"/>
          <p:cNvGrpSpPr/>
          <p:nvPr/>
        </p:nvGrpSpPr>
        <p:grpSpPr>
          <a:xfrm>
            <a:off x="4572007" y="1436850"/>
            <a:ext cx="2165400" cy="1996200"/>
            <a:chOff x="-5137318" y="5143500"/>
            <a:chExt cx="2165400" cy="1996200"/>
          </a:xfrm>
        </p:grpSpPr>
        <p:sp>
          <p:nvSpPr>
            <p:cNvPr id="2360" name="Google Shape;2360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61" name="Google Shape;2361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362" name="Google Shape;2362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" name="Google Shape;2363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" name="Google Shape;2364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" name="Google Shape;2365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" name="Google Shape;2366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" name="Google Shape;2367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" name="Google Shape;2368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69" name="Google Shape;2369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370" name="Google Shape;2370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" name="Google Shape;2371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" name="Google Shape;2372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" name="Google Shape;2373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" name="Google Shape;2374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" name="Google Shape;2375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" name="Google Shape;2376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7" name="Google Shape;2377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378" name="Google Shape;2378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379" name="Google Shape;2379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380" name="Google Shape;2380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82" name="Google Shape;2382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4" name="Google Shape;2384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5" name="Google Shape;2385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7" name="Google Shape;2387;p113"/>
          <p:cNvGrpSpPr/>
          <p:nvPr/>
        </p:nvGrpSpPr>
        <p:grpSpPr>
          <a:xfrm>
            <a:off x="6492982" y="1204075"/>
            <a:ext cx="2165400" cy="1996200"/>
            <a:chOff x="-5137318" y="5143500"/>
            <a:chExt cx="2165400" cy="1996200"/>
          </a:xfrm>
        </p:grpSpPr>
        <p:sp>
          <p:nvSpPr>
            <p:cNvPr id="2388" name="Google Shape;2388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9" name="Google Shape;2389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390" name="Google Shape;2390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1" name="Google Shape;2391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2" name="Google Shape;2392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3" name="Google Shape;2393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4" name="Google Shape;2394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5" name="Google Shape;2395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6" name="Google Shape;2396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97" name="Google Shape;2397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398" name="Google Shape;2398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9" name="Google Shape;2399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0" name="Google Shape;2400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1" name="Google Shape;2401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2" name="Google Shape;2402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3" name="Google Shape;2403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4" name="Google Shape;2404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05" name="Google Shape;2405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406" name="Google Shape;2406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407" name="Google Shape;2407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08" name="Google Shape;2408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0" name="Google Shape;2410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2" name="Google Shape;2412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3" name="Google Shape;2413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5" name="Google Shape;2415;p113"/>
          <p:cNvGrpSpPr/>
          <p:nvPr/>
        </p:nvGrpSpPr>
        <p:grpSpPr>
          <a:xfrm>
            <a:off x="5829307" y="2404250"/>
            <a:ext cx="2165400" cy="1996200"/>
            <a:chOff x="-5137318" y="5143500"/>
            <a:chExt cx="2165400" cy="1996200"/>
          </a:xfrm>
        </p:grpSpPr>
        <p:sp>
          <p:nvSpPr>
            <p:cNvPr id="2416" name="Google Shape;2416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17" name="Google Shape;2417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418" name="Google Shape;2418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9" name="Google Shape;2419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0" name="Google Shape;2420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1" name="Google Shape;2421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2" name="Google Shape;2422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3" name="Google Shape;2423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4" name="Google Shape;2424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25" name="Google Shape;2425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426" name="Google Shape;2426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7" name="Google Shape;2427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8" name="Google Shape;2428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9" name="Google Shape;2429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0" name="Google Shape;2430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1" name="Google Shape;2431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2" name="Google Shape;2432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33" name="Google Shape;2433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434" name="Google Shape;2434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435" name="Google Shape;2435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36" name="Google Shape;2436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38" name="Google Shape;2438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0" name="Google Shape;2440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1" name="Google Shape;2441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3" name="Google Shape;2443;p113"/>
          <p:cNvGrpSpPr/>
          <p:nvPr/>
        </p:nvGrpSpPr>
        <p:grpSpPr>
          <a:xfrm>
            <a:off x="7600957" y="2309000"/>
            <a:ext cx="2165400" cy="1996200"/>
            <a:chOff x="-5137318" y="5143500"/>
            <a:chExt cx="2165400" cy="1996200"/>
          </a:xfrm>
        </p:grpSpPr>
        <p:sp>
          <p:nvSpPr>
            <p:cNvPr id="2444" name="Google Shape;2444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45" name="Google Shape;2445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446" name="Google Shape;2446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7" name="Google Shape;2447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8" name="Google Shape;2448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9" name="Google Shape;2449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0" name="Google Shape;2450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1" name="Google Shape;2451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2" name="Google Shape;2452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53" name="Google Shape;2453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454" name="Google Shape;2454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5" name="Google Shape;2455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6" name="Google Shape;2456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7" name="Google Shape;2457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" name="Google Shape;2458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" name="Google Shape;2459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" name="Google Shape;2460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61" name="Google Shape;2461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462" name="Google Shape;2462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463" name="Google Shape;2463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64" name="Google Shape;2464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5" name="Google Shape;2465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66" name="Google Shape;2466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" name="Google Shape;2468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" name="Google Shape;2469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1" name="Google Shape;2471;p113"/>
          <p:cNvGrpSpPr/>
          <p:nvPr/>
        </p:nvGrpSpPr>
        <p:grpSpPr>
          <a:xfrm>
            <a:off x="4838707" y="3433050"/>
            <a:ext cx="2165400" cy="1996200"/>
            <a:chOff x="-5137318" y="5143500"/>
            <a:chExt cx="2165400" cy="1996200"/>
          </a:xfrm>
        </p:grpSpPr>
        <p:sp>
          <p:nvSpPr>
            <p:cNvPr id="2472" name="Google Shape;2472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73" name="Google Shape;2473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474" name="Google Shape;2474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5" name="Google Shape;2475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6" name="Google Shape;2476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7" name="Google Shape;2477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8" name="Google Shape;2478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9" name="Google Shape;2479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0" name="Google Shape;2480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81" name="Google Shape;2481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482" name="Google Shape;2482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3" name="Google Shape;2483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4" name="Google Shape;2484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5" name="Google Shape;2485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6" name="Google Shape;2486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7" name="Google Shape;2487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8" name="Google Shape;2488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89" name="Google Shape;2489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490" name="Google Shape;2490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491" name="Google Shape;2491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92" name="Google Shape;2492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3" name="Google Shape;2493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94" name="Google Shape;2494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6" name="Google Shape;2496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7" name="Google Shape;2497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9" name="Google Shape;2499;p113"/>
          <p:cNvGrpSpPr/>
          <p:nvPr/>
        </p:nvGrpSpPr>
        <p:grpSpPr>
          <a:xfrm>
            <a:off x="6851707" y="3585350"/>
            <a:ext cx="2165400" cy="1996200"/>
            <a:chOff x="-5137318" y="5143500"/>
            <a:chExt cx="2165400" cy="1996200"/>
          </a:xfrm>
        </p:grpSpPr>
        <p:sp>
          <p:nvSpPr>
            <p:cNvPr id="2500" name="Google Shape;2500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01" name="Google Shape;2501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502" name="Google Shape;2502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3" name="Google Shape;2503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4" name="Google Shape;2504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5" name="Google Shape;2505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6" name="Google Shape;2506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7" name="Google Shape;2507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8" name="Google Shape;2508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09" name="Google Shape;2509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510" name="Google Shape;2510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1" name="Google Shape;2511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2" name="Google Shape;2512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3" name="Google Shape;2513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4" name="Google Shape;2514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5" name="Google Shape;2515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6" name="Google Shape;2516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17" name="Google Shape;2517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518" name="Google Shape;2518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519" name="Google Shape;2519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20" name="Google Shape;2520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1" name="Google Shape;2521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22" name="Google Shape;2522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4" name="Google Shape;2524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5" name="Google Shape;2525;p113"/>
            <p:cNvSpPr/>
            <p:nvPr/>
          </p:nvSpPr>
          <p:spPr>
            <a:xfrm rot="2560625">
              <a:off x="-4821363" y="5435782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113"/>
            <p:cNvSpPr/>
            <p:nvPr/>
          </p:nvSpPr>
          <p:spPr>
            <a:xfrm rot="2559560">
              <a:off x="-4792184" y="546140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7" name="Google Shape;2527;p113"/>
          <p:cNvGrpSpPr/>
          <p:nvPr/>
        </p:nvGrpSpPr>
        <p:grpSpPr>
          <a:xfrm>
            <a:off x="6144083" y="1340055"/>
            <a:ext cx="759124" cy="743417"/>
            <a:chOff x="3694789" y="-499821"/>
            <a:chExt cx="980400" cy="1052700"/>
          </a:xfrm>
        </p:grpSpPr>
        <p:grpSp>
          <p:nvGrpSpPr>
            <p:cNvPr id="2528" name="Google Shape;2528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29" name="Google Shape;2529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0" name="Google Shape;2530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1" name="Google Shape;2531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32" name="Google Shape;2532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3" name="Google Shape;2533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34" name="Google Shape;2534;p113"/>
          <p:cNvGrpSpPr/>
          <p:nvPr/>
        </p:nvGrpSpPr>
        <p:grpSpPr>
          <a:xfrm>
            <a:off x="5536845" y="-848900"/>
            <a:ext cx="2165400" cy="1996200"/>
            <a:chOff x="-5097155" y="5124875"/>
            <a:chExt cx="2165400" cy="1996200"/>
          </a:xfrm>
        </p:grpSpPr>
        <p:sp>
          <p:nvSpPr>
            <p:cNvPr id="2535" name="Google Shape;2535;p113"/>
            <p:cNvSpPr/>
            <p:nvPr/>
          </p:nvSpPr>
          <p:spPr>
            <a:xfrm rot="2559560">
              <a:off x="-4752014" y="5461399"/>
              <a:ext cx="1475124" cy="1360257"/>
            </a:xfrm>
            <a:prstGeom prst="ellipse">
              <a:avLst/>
            </a:prstGeom>
            <a:solidFill>
              <a:srgbClr val="DD7E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36" name="Google Shape;2536;p113"/>
            <p:cNvGrpSpPr/>
            <p:nvPr/>
          </p:nvGrpSpPr>
          <p:grpSpPr>
            <a:xfrm rot="-4003473">
              <a:off x="-4369812" y="5953524"/>
              <a:ext cx="729728" cy="619672"/>
              <a:chOff x="1668260" y="3404253"/>
              <a:chExt cx="2192801" cy="1767775"/>
            </a:xfrm>
          </p:grpSpPr>
          <p:sp>
            <p:nvSpPr>
              <p:cNvPr id="2537" name="Google Shape;2537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8" name="Google Shape;2538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9" name="Google Shape;2539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0" name="Google Shape;2540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1" name="Google Shape;2541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2" name="Google Shape;2542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3" name="Google Shape;2543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44" name="Google Shape;2544;p113"/>
            <p:cNvGrpSpPr/>
            <p:nvPr/>
          </p:nvGrpSpPr>
          <p:grpSpPr>
            <a:xfrm rot="418095">
              <a:off x="-4746647" y="6034399"/>
              <a:ext cx="457288" cy="323221"/>
              <a:chOff x="1668260" y="3404253"/>
              <a:chExt cx="2192801" cy="1767775"/>
            </a:xfrm>
          </p:grpSpPr>
          <p:sp>
            <p:nvSpPr>
              <p:cNvPr id="2545" name="Google Shape;2545;p113"/>
              <p:cNvSpPr/>
              <p:nvPr/>
            </p:nvSpPr>
            <p:spPr>
              <a:xfrm rot="546062">
                <a:off x="1732230" y="3689107"/>
                <a:ext cx="400861" cy="840619"/>
              </a:xfrm>
              <a:custGeom>
                <a:avLst/>
                <a:gdLst/>
                <a:ahLst/>
                <a:cxnLst/>
                <a:rect l="l" t="t" r="r" b="b"/>
                <a:pathLst>
                  <a:path w="28212" h="33625" extrusionOk="0">
                    <a:moveTo>
                      <a:pt x="1545" y="22140"/>
                    </a:moveTo>
                    <a:cubicBezTo>
                      <a:pt x="4315" y="20249"/>
                      <a:pt x="17150" y="22140"/>
                      <a:pt x="18569" y="18897"/>
                    </a:cubicBezTo>
                    <a:cubicBezTo>
                      <a:pt x="19988" y="15655"/>
                      <a:pt x="10395" y="5725"/>
                      <a:pt x="10057" y="2685"/>
                    </a:cubicBezTo>
                    <a:cubicBezTo>
                      <a:pt x="9719" y="-355"/>
                      <a:pt x="13705" y="-152"/>
                      <a:pt x="16542" y="658"/>
                    </a:cubicBezTo>
                    <a:cubicBezTo>
                      <a:pt x="19379" y="1469"/>
                      <a:pt x="25190" y="5521"/>
                      <a:pt x="27081" y="7548"/>
                    </a:cubicBezTo>
                    <a:cubicBezTo>
                      <a:pt x="28973" y="9575"/>
                      <a:pt x="27891" y="10656"/>
                      <a:pt x="27891" y="12818"/>
                    </a:cubicBezTo>
                    <a:cubicBezTo>
                      <a:pt x="27891" y="14980"/>
                      <a:pt x="28229" y="17885"/>
                      <a:pt x="27081" y="20519"/>
                    </a:cubicBezTo>
                    <a:cubicBezTo>
                      <a:pt x="25933" y="23154"/>
                      <a:pt x="23703" y="26463"/>
                      <a:pt x="21001" y="28625"/>
                    </a:cubicBezTo>
                    <a:cubicBezTo>
                      <a:pt x="18299" y="30787"/>
                      <a:pt x="14043" y="33219"/>
                      <a:pt x="10868" y="33489"/>
                    </a:cubicBezTo>
                    <a:cubicBezTo>
                      <a:pt x="7693" y="33759"/>
                      <a:pt x="3505" y="32138"/>
                      <a:pt x="1951" y="30246"/>
                    </a:cubicBezTo>
                    <a:cubicBezTo>
                      <a:pt x="397" y="28355"/>
                      <a:pt x="-1225" y="24032"/>
                      <a:pt x="1545" y="2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6" name="Google Shape;2546;p113"/>
              <p:cNvSpPr/>
              <p:nvPr/>
            </p:nvSpPr>
            <p:spPr>
              <a:xfrm rot="546062">
                <a:off x="2054852" y="3668966"/>
                <a:ext cx="289151" cy="1051693"/>
              </a:xfrm>
              <a:custGeom>
                <a:avLst/>
                <a:gdLst/>
                <a:ahLst/>
                <a:cxnLst/>
                <a:rect l="l" t="t" r="r" b="b"/>
                <a:pathLst>
                  <a:path w="20350" h="42068" extrusionOk="0">
                    <a:moveTo>
                      <a:pt x="17" y="359"/>
                    </a:moveTo>
                    <a:cubicBezTo>
                      <a:pt x="85" y="1710"/>
                      <a:pt x="8866" y="7452"/>
                      <a:pt x="10555" y="11708"/>
                    </a:cubicBezTo>
                    <a:cubicBezTo>
                      <a:pt x="12244" y="15964"/>
                      <a:pt x="11771" y="21638"/>
                      <a:pt x="10150" y="25894"/>
                    </a:cubicBezTo>
                    <a:cubicBezTo>
                      <a:pt x="8529" y="30150"/>
                      <a:pt x="1908" y="34609"/>
                      <a:pt x="827" y="37243"/>
                    </a:cubicBezTo>
                    <a:cubicBezTo>
                      <a:pt x="-254" y="39878"/>
                      <a:pt x="895" y="42985"/>
                      <a:pt x="3665" y="41701"/>
                    </a:cubicBezTo>
                    <a:cubicBezTo>
                      <a:pt x="6435" y="40418"/>
                      <a:pt x="14675" y="34001"/>
                      <a:pt x="17445" y="29542"/>
                    </a:cubicBezTo>
                    <a:cubicBezTo>
                      <a:pt x="20215" y="25084"/>
                      <a:pt x="20418" y="18936"/>
                      <a:pt x="20283" y="14950"/>
                    </a:cubicBezTo>
                    <a:cubicBezTo>
                      <a:pt x="20148" y="10964"/>
                      <a:pt x="18324" y="7520"/>
                      <a:pt x="16635" y="5628"/>
                    </a:cubicBezTo>
                    <a:cubicBezTo>
                      <a:pt x="14946" y="3737"/>
                      <a:pt x="12920" y="4479"/>
                      <a:pt x="10150" y="3601"/>
                    </a:cubicBezTo>
                    <a:cubicBezTo>
                      <a:pt x="7380" y="2723"/>
                      <a:pt x="-50" y="-992"/>
                      <a:pt x="17" y="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7" name="Google Shape;2547;p113"/>
              <p:cNvSpPr/>
              <p:nvPr/>
            </p:nvSpPr>
            <p:spPr>
              <a:xfrm rot="546062">
                <a:off x="2128992" y="3591155"/>
                <a:ext cx="436440" cy="1294791"/>
              </a:xfrm>
              <a:custGeom>
                <a:avLst/>
                <a:gdLst/>
                <a:ahLst/>
                <a:cxnLst/>
                <a:rect l="l" t="t" r="r" b="b"/>
                <a:pathLst>
                  <a:path w="30716" h="51792" extrusionOk="0">
                    <a:moveTo>
                      <a:pt x="118" y="376"/>
                    </a:moveTo>
                    <a:cubicBezTo>
                      <a:pt x="-355" y="1592"/>
                      <a:pt x="15251" y="5780"/>
                      <a:pt x="18358" y="10103"/>
                    </a:cubicBezTo>
                    <a:cubicBezTo>
                      <a:pt x="21466" y="14426"/>
                      <a:pt x="18696" y="20574"/>
                      <a:pt x="18763" y="26316"/>
                    </a:cubicBezTo>
                    <a:cubicBezTo>
                      <a:pt x="18831" y="32058"/>
                      <a:pt x="19912" y="40975"/>
                      <a:pt x="18763" y="44555"/>
                    </a:cubicBezTo>
                    <a:cubicBezTo>
                      <a:pt x="17615" y="48135"/>
                      <a:pt x="10994" y="46852"/>
                      <a:pt x="11872" y="47798"/>
                    </a:cubicBezTo>
                    <a:cubicBezTo>
                      <a:pt x="12750" y="48744"/>
                      <a:pt x="20925" y="54418"/>
                      <a:pt x="24032" y="50230"/>
                    </a:cubicBezTo>
                    <a:cubicBezTo>
                      <a:pt x="27140" y="46042"/>
                      <a:pt x="29842" y="29829"/>
                      <a:pt x="30517" y="22668"/>
                    </a:cubicBezTo>
                    <a:cubicBezTo>
                      <a:pt x="31193" y="15507"/>
                      <a:pt x="29639" y="10576"/>
                      <a:pt x="28085" y="7266"/>
                    </a:cubicBezTo>
                    <a:cubicBezTo>
                      <a:pt x="26531" y="3956"/>
                      <a:pt x="25856" y="3956"/>
                      <a:pt x="21195" y="2808"/>
                    </a:cubicBezTo>
                    <a:cubicBezTo>
                      <a:pt x="16534" y="1660"/>
                      <a:pt x="591" y="-840"/>
                      <a:pt x="118" y="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8" name="Google Shape;2548;p113"/>
              <p:cNvSpPr/>
              <p:nvPr/>
            </p:nvSpPr>
            <p:spPr>
              <a:xfrm rot="546062">
                <a:off x="2499214" y="3520118"/>
                <a:ext cx="316332" cy="1571764"/>
              </a:xfrm>
              <a:custGeom>
                <a:avLst/>
                <a:gdLst/>
                <a:ahLst/>
                <a:cxnLst/>
                <a:rect l="l" t="t" r="r" b="b"/>
                <a:pathLst>
                  <a:path w="22263" h="62871" extrusionOk="0">
                    <a:moveTo>
                      <a:pt x="1153" y="59933"/>
                    </a:moveTo>
                    <a:cubicBezTo>
                      <a:pt x="1423" y="57704"/>
                      <a:pt x="5139" y="53650"/>
                      <a:pt x="6422" y="49394"/>
                    </a:cubicBezTo>
                    <a:cubicBezTo>
                      <a:pt x="7706" y="45138"/>
                      <a:pt x="8449" y="39870"/>
                      <a:pt x="8854" y="34398"/>
                    </a:cubicBezTo>
                    <a:cubicBezTo>
                      <a:pt x="9259" y="28926"/>
                      <a:pt x="9732" y="20685"/>
                      <a:pt x="8854" y="16564"/>
                    </a:cubicBezTo>
                    <a:cubicBezTo>
                      <a:pt x="7976" y="12443"/>
                      <a:pt x="5004" y="12308"/>
                      <a:pt x="3585" y="9673"/>
                    </a:cubicBezTo>
                    <a:cubicBezTo>
                      <a:pt x="2166" y="7038"/>
                      <a:pt x="-874" y="2242"/>
                      <a:pt x="342" y="756"/>
                    </a:cubicBezTo>
                    <a:cubicBezTo>
                      <a:pt x="1558" y="-730"/>
                      <a:pt x="7503" y="486"/>
                      <a:pt x="10881" y="756"/>
                    </a:cubicBezTo>
                    <a:cubicBezTo>
                      <a:pt x="14259" y="1026"/>
                      <a:pt x="18987" y="823"/>
                      <a:pt x="20608" y="2377"/>
                    </a:cubicBezTo>
                    <a:cubicBezTo>
                      <a:pt x="22229" y="3931"/>
                      <a:pt x="21013" y="7308"/>
                      <a:pt x="20608" y="10078"/>
                    </a:cubicBezTo>
                    <a:cubicBezTo>
                      <a:pt x="20203" y="12848"/>
                      <a:pt x="18852" y="14469"/>
                      <a:pt x="18176" y="18995"/>
                    </a:cubicBezTo>
                    <a:cubicBezTo>
                      <a:pt x="17501" y="23521"/>
                      <a:pt x="16758" y="32506"/>
                      <a:pt x="16555" y="37235"/>
                    </a:cubicBezTo>
                    <a:cubicBezTo>
                      <a:pt x="16352" y="41964"/>
                      <a:pt x="16082" y="44531"/>
                      <a:pt x="16960" y="47368"/>
                    </a:cubicBezTo>
                    <a:cubicBezTo>
                      <a:pt x="17838" y="50205"/>
                      <a:pt x="21351" y="51961"/>
                      <a:pt x="21824" y="54258"/>
                    </a:cubicBezTo>
                    <a:cubicBezTo>
                      <a:pt x="22297" y="56555"/>
                      <a:pt x="22635" y="59730"/>
                      <a:pt x="19798" y="61149"/>
                    </a:cubicBezTo>
                    <a:cubicBezTo>
                      <a:pt x="16961" y="62568"/>
                      <a:pt x="7909" y="62973"/>
                      <a:pt x="4801" y="62770"/>
                    </a:cubicBezTo>
                    <a:cubicBezTo>
                      <a:pt x="1694" y="62567"/>
                      <a:pt x="883" y="62162"/>
                      <a:pt x="1153" y="59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9" name="Google Shape;2549;p113"/>
              <p:cNvSpPr/>
              <p:nvPr/>
            </p:nvSpPr>
            <p:spPr>
              <a:xfrm>
                <a:off x="2705078" y="3404253"/>
                <a:ext cx="621075" cy="1767775"/>
              </a:xfrm>
              <a:custGeom>
                <a:avLst/>
                <a:gdLst/>
                <a:ahLst/>
                <a:cxnLst/>
                <a:rect l="l" t="t" r="r" b="b"/>
                <a:pathLst>
                  <a:path w="24843" h="70711" extrusionOk="0">
                    <a:moveTo>
                      <a:pt x="3665" y="64868"/>
                    </a:moveTo>
                    <a:cubicBezTo>
                      <a:pt x="4138" y="62706"/>
                      <a:pt x="4273" y="59396"/>
                      <a:pt x="3665" y="57167"/>
                    </a:cubicBezTo>
                    <a:cubicBezTo>
                      <a:pt x="3057" y="54938"/>
                      <a:pt x="-50" y="55681"/>
                      <a:pt x="17" y="51493"/>
                    </a:cubicBezTo>
                    <a:cubicBezTo>
                      <a:pt x="85" y="47305"/>
                      <a:pt x="2449" y="38522"/>
                      <a:pt x="4070" y="32037"/>
                    </a:cubicBezTo>
                    <a:cubicBezTo>
                      <a:pt x="5691" y="25552"/>
                      <a:pt x="8732" y="17108"/>
                      <a:pt x="9745" y="12582"/>
                    </a:cubicBezTo>
                    <a:cubicBezTo>
                      <a:pt x="10758" y="8056"/>
                      <a:pt x="8731" y="6975"/>
                      <a:pt x="10150" y="4881"/>
                    </a:cubicBezTo>
                    <a:cubicBezTo>
                      <a:pt x="11569" y="2787"/>
                      <a:pt x="16095" y="85"/>
                      <a:pt x="18257" y="17"/>
                    </a:cubicBezTo>
                    <a:cubicBezTo>
                      <a:pt x="20419" y="-50"/>
                      <a:pt x="22039" y="2382"/>
                      <a:pt x="23120" y="4476"/>
                    </a:cubicBezTo>
                    <a:cubicBezTo>
                      <a:pt x="24201" y="6570"/>
                      <a:pt x="24945" y="9745"/>
                      <a:pt x="24742" y="12582"/>
                    </a:cubicBezTo>
                    <a:cubicBezTo>
                      <a:pt x="24539" y="15419"/>
                      <a:pt x="23390" y="19135"/>
                      <a:pt x="21904" y="21499"/>
                    </a:cubicBezTo>
                    <a:cubicBezTo>
                      <a:pt x="20418" y="23863"/>
                      <a:pt x="17919" y="22782"/>
                      <a:pt x="15825" y="26768"/>
                    </a:cubicBezTo>
                    <a:cubicBezTo>
                      <a:pt x="13731" y="30754"/>
                      <a:pt x="9881" y="40279"/>
                      <a:pt x="9340" y="45413"/>
                    </a:cubicBezTo>
                    <a:cubicBezTo>
                      <a:pt x="8800" y="50547"/>
                      <a:pt x="12042" y="53993"/>
                      <a:pt x="12582" y="57573"/>
                    </a:cubicBezTo>
                    <a:cubicBezTo>
                      <a:pt x="13122" y="61153"/>
                      <a:pt x="13528" y="64801"/>
                      <a:pt x="12582" y="66895"/>
                    </a:cubicBezTo>
                    <a:cubicBezTo>
                      <a:pt x="11636" y="68989"/>
                      <a:pt x="8867" y="69597"/>
                      <a:pt x="6908" y="70137"/>
                    </a:cubicBezTo>
                    <a:cubicBezTo>
                      <a:pt x="4949" y="70677"/>
                      <a:pt x="1369" y="71015"/>
                      <a:pt x="828" y="70137"/>
                    </a:cubicBezTo>
                    <a:cubicBezTo>
                      <a:pt x="288" y="69259"/>
                      <a:pt x="3192" y="67030"/>
                      <a:pt x="3665" y="648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0" name="Google Shape;2550;p113"/>
              <p:cNvSpPr/>
              <p:nvPr/>
            </p:nvSpPr>
            <p:spPr>
              <a:xfrm>
                <a:off x="3019690" y="3408098"/>
                <a:ext cx="632325" cy="1762925"/>
              </a:xfrm>
              <a:custGeom>
                <a:avLst/>
                <a:gdLst/>
                <a:ahLst/>
                <a:cxnLst/>
                <a:rect l="l" t="t" r="r" b="b"/>
                <a:pathLst>
                  <a:path w="25293" h="70517" extrusionOk="0">
                    <a:moveTo>
                      <a:pt x="2910" y="62812"/>
                    </a:moveTo>
                    <a:cubicBezTo>
                      <a:pt x="3037" y="60695"/>
                      <a:pt x="2868" y="57478"/>
                      <a:pt x="2402" y="54684"/>
                    </a:cubicBezTo>
                    <a:cubicBezTo>
                      <a:pt x="1936" y="51890"/>
                      <a:pt x="-350" y="50027"/>
                      <a:pt x="116" y="46048"/>
                    </a:cubicBezTo>
                    <a:cubicBezTo>
                      <a:pt x="582" y="42069"/>
                      <a:pt x="3333" y="34449"/>
                      <a:pt x="5196" y="30808"/>
                    </a:cubicBezTo>
                    <a:cubicBezTo>
                      <a:pt x="7059" y="27167"/>
                      <a:pt x="9726" y="27294"/>
                      <a:pt x="11292" y="24204"/>
                    </a:cubicBezTo>
                    <a:cubicBezTo>
                      <a:pt x="12858" y="21114"/>
                      <a:pt x="14298" y="15695"/>
                      <a:pt x="14594" y="12266"/>
                    </a:cubicBezTo>
                    <a:cubicBezTo>
                      <a:pt x="14890" y="8837"/>
                      <a:pt x="12054" y="5662"/>
                      <a:pt x="13070" y="3630"/>
                    </a:cubicBezTo>
                    <a:cubicBezTo>
                      <a:pt x="14086" y="1598"/>
                      <a:pt x="18827" y="-222"/>
                      <a:pt x="20690" y="74"/>
                    </a:cubicBezTo>
                    <a:cubicBezTo>
                      <a:pt x="22553" y="370"/>
                      <a:pt x="23526" y="2783"/>
                      <a:pt x="24246" y="5408"/>
                    </a:cubicBezTo>
                    <a:cubicBezTo>
                      <a:pt x="24966" y="8033"/>
                      <a:pt x="25685" y="13790"/>
                      <a:pt x="25008" y="15822"/>
                    </a:cubicBezTo>
                    <a:cubicBezTo>
                      <a:pt x="24331" y="17854"/>
                      <a:pt x="21367" y="15187"/>
                      <a:pt x="20182" y="17600"/>
                    </a:cubicBezTo>
                    <a:cubicBezTo>
                      <a:pt x="18997" y="20013"/>
                      <a:pt x="19081" y="27252"/>
                      <a:pt x="17896" y="30300"/>
                    </a:cubicBezTo>
                    <a:cubicBezTo>
                      <a:pt x="16711" y="33348"/>
                      <a:pt x="14679" y="33179"/>
                      <a:pt x="13070" y="35888"/>
                    </a:cubicBezTo>
                    <a:cubicBezTo>
                      <a:pt x="11461" y="38597"/>
                      <a:pt x="8625" y="42280"/>
                      <a:pt x="8244" y="46556"/>
                    </a:cubicBezTo>
                    <a:cubicBezTo>
                      <a:pt x="7863" y="50832"/>
                      <a:pt x="10361" y="57732"/>
                      <a:pt x="10784" y="61542"/>
                    </a:cubicBezTo>
                    <a:cubicBezTo>
                      <a:pt x="11207" y="65352"/>
                      <a:pt x="12054" y="67977"/>
                      <a:pt x="10784" y="69416"/>
                    </a:cubicBezTo>
                    <a:cubicBezTo>
                      <a:pt x="9514" y="70855"/>
                      <a:pt x="4688" y="70517"/>
                      <a:pt x="3164" y="70178"/>
                    </a:cubicBezTo>
                    <a:cubicBezTo>
                      <a:pt x="1640" y="69839"/>
                      <a:pt x="1682" y="68612"/>
                      <a:pt x="1640" y="67384"/>
                    </a:cubicBezTo>
                    <a:cubicBezTo>
                      <a:pt x="1598" y="66156"/>
                      <a:pt x="2783" y="64929"/>
                      <a:pt x="2910" y="628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1" name="Google Shape;2551;p113"/>
              <p:cNvSpPr/>
              <p:nvPr/>
            </p:nvSpPr>
            <p:spPr>
              <a:xfrm>
                <a:off x="3268861" y="3815556"/>
                <a:ext cx="592200" cy="1332975"/>
              </a:xfrm>
              <a:custGeom>
                <a:avLst/>
                <a:gdLst/>
                <a:ahLst/>
                <a:cxnLst/>
                <a:rect l="l" t="t" r="r" b="b"/>
                <a:pathLst>
                  <a:path w="23688" h="53319" extrusionOk="0">
                    <a:moveTo>
                      <a:pt x="4882" y="47784"/>
                    </a:moveTo>
                    <a:cubicBezTo>
                      <a:pt x="4543" y="45413"/>
                      <a:pt x="2088" y="41349"/>
                      <a:pt x="1326" y="38132"/>
                    </a:cubicBezTo>
                    <a:cubicBezTo>
                      <a:pt x="564" y="34915"/>
                      <a:pt x="-537" y="31528"/>
                      <a:pt x="310" y="28480"/>
                    </a:cubicBezTo>
                    <a:cubicBezTo>
                      <a:pt x="1157" y="25432"/>
                      <a:pt x="4586" y="22384"/>
                      <a:pt x="6406" y="19844"/>
                    </a:cubicBezTo>
                    <a:cubicBezTo>
                      <a:pt x="8226" y="17304"/>
                      <a:pt x="10301" y="15738"/>
                      <a:pt x="11232" y="13240"/>
                    </a:cubicBezTo>
                    <a:cubicBezTo>
                      <a:pt x="12163" y="10742"/>
                      <a:pt x="11063" y="7059"/>
                      <a:pt x="11994" y="4858"/>
                    </a:cubicBezTo>
                    <a:cubicBezTo>
                      <a:pt x="12925" y="2657"/>
                      <a:pt x="14873" y="159"/>
                      <a:pt x="16820" y="32"/>
                    </a:cubicBezTo>
                    <a:cubicBezTo>
                      <a:pt x="18767" y="-95"/>
                      <a:pt x="23636" y="2699"/>
                      <a:pt x="23678" y="4096"/>
                    </a:cubicBezTo>
                    <a:cubicBezTo>
                      <a:pt x="23720" y="5493"/>
                      <a:pt x="18513" y="6170"/>
                      <a:pt x="17074" y="8414"/>
                    </a:cubicBezTo>
                    <a:cubicBezTo>
                      <a:pt x="15635" y="10658"/>
                      <a:pt x="16227" y="14891"/>
                      <a:pt x="15042" y="17558"/>
                    </a:cubicBezTo>
                    <a:cubicBezTo>
                      <a:pt x="13857" y="20225"/>
                      <a:pt x="10978" y="20902"/>
                      <a:pt x="9962" y="24416"/>
                    </a:cubicBezTo>
                    <a:cubicBezTo>
                      <a:pt x="8946" y="27930"/>
                      <a:pt x="8226" y="34322"/>
                      <a:pt x="8946" y="38640"/>
                    </a:cubicBezTo>
                    <a:cubicBezTo>
                      <a:pt x="9666" y="42958"/>
                      <a:pt x="14365" y="47911"/>
                      <a:pt x="14280" y="50324"/>
                    </a:cubicBezTo>
                    <a:cubicBezTo>
                      <a:pt x="14195" y="52737"/>
                      <a:pt x="10258" y="52779"/>
                      <a:pt x="8438" y="53118"/>
                    </a:cubicBezTo>
                    <a:cubicBezTo>
                      <a:pt x="6618" y="53457"/>
                      <a:pt x="3951" y="53245"/>
                      <a:pt x="3358" y="52356"/>
                    </a:cubicBezTo>
                    <a:cubicBezTo>
                      <a:pt x="2765" y="51467"/>
                      <a:pt x="5221" y="50155"/>
                      <a:pt x="4882" y="477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EFEF"/>
                  </a:gs>
                  <a:gs pos="100000">
                    <a:srgbClr val="B7B7B7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52" name="Google Shape;2552;p113"/>
            <p:cNvGrpSpPr/>
            <p:nvPr/>
          </p:nvGrpSpPr>
          <p:grpSpPr>
            <a:xfrm rot="1942034">
              <a:off x="-4381179" y="5929381"/>
              <a:ext cx="196997" cy="114690"/>
              <a:chOff x="5043605" y="1025300"/>
              <a:chExt cx="1726038" cy="1046863"/>
            </a:xfrm>
          </p:grpSpPr>
          <p:sp>
            <p:nvSpPr>
              <p:cNvPr id="2553" name="Google Shape;2553;p113"/>
              <p:cNvSpPr/>
              <p:nvPr/>
            </p:nvSpPr>
            <p:spPr>
              <a:xfrm>
                <a:off x="5043605" y="1599858"/>
                <a:ext cx="666650" cy="472305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9525" cap="flat" cmpd="sng">
                <a:solidFill>
                  <a:srgbClr val="FBAF4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554" name="Google Shape;2554;p113"/>
              <p:cNvCxnSpPr/>
              <p:nvPr/>
            </p:nvCxnSpPr>
            <p:spPr>
              <a:xfrm rot="10800000" flipH="1">
                <a:off x="5710216" y="1673532"/>
                <a:ext cx="663900" cy="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55" name="Google Shape;2555;p113"/>
              <p:cNvSpPr/>
              <p:nvPr/>
            </p:nvSpPr>
            <p:spPr>
              <a:xfrm rot="5400000">
                <a:off x="6033365" y="1031300"/>
                <a:ext cx="665400" cy="653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113"/>
              <p:cNvSpPr/>
              <p:nvPr/>
            </p:nvSpPr>
            <p:spPr>
              <a:xfrm>
                <a:off x="5962642" y="1673455"/>
                <a:ext cx="807000" cy="2262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57" name="Google Shape;2557;p113"/>
            <p:cNvSpPr/>
            <p:nvPr/>
          </p:nvSpPr>
          <p:spPr>
            <a:xfrm rot="-2871504">
              <a:off x="-3951722" y="5546185"/>
              <a:ext cx="455165" cy="591074"/>
            </a:xfrm>
            <a:prstGeom prst="ellipse">
              <a:avLst/>
            </a:prstGeom>
            <a:gradFill>
              <a:gsLst>
                <a:gs pos="0">
                  <a:srgbClr val="EFEFEF"/>
                </a:gs>
                <a:gs pos="100000">
                  <a:srgbClr val="B7B7B7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59" name="Google Shape;2559;p113"/>
            <p:cNvSpPr/>
            <p:nvPr/>
          </p:nvSpPr>
          <p:spPr>
            <a:xfrm rot="1942515">
              <a:off x="-4263583" y="6062940"/>
              <a:ext cx="291051" cy="53915"/>
            </a:xfrm>
            <a:custGeom>
              <a:avLst/>
              <a:gdLst/>
              <a:ahLst/>
              <a:cxnLst/>
              <a:rect l="l" t="t" r="r" b="b"/>
              <a:pathLst>
                <a:path w="133774" h="31320" extrusionOk="0">
                  <a:moveTo>
                    <a:pt x="0" y="8653"/>
                  </a:moveTo>
                  <a:cubicBezTo>
                    <a:pt x="8471" y="8653"/>
                    <a:pt x="17534" y="10950"/>
                    <a:pt x="25400" y="7806"/>
                  </a:cubicBezTo>
                  <a:cubicBezTo>
                    <a:pt x="30211" y="5883"/>
                    <a:pt x="33920" y="-1069"/>
                    <a:pt x="38947" y="186"/>
                  </a:cubicBezTo>
                  <a:cubicBezTo>
                    <a:pt x="44302" y="1523"/>
                    <a:pt x="42712" y="12108"/>
                    <a:pt x="47837" y="14156"/>
                  </a:cubicBezTo>
                  <a:cubicBezTo>
                    <a:pt x="53190" y="16295"/>
                    <a:pt x="58271" y="8936"/>
                    <a:pt x="63924" y="7806"/>
                  </a:cubicBezTo>
                  <a:cubicBezTo>
                    <a:pt x="69029" y="6786"/>
                    <a:pt x="72214" y="14339"/>
                    <a:pt x="77047" y="16273"/>
                  </a:cubicBezTo>
                  <a:cubicBezTo>
                    <a:pt x="81782" y="18167"/>
                    <a:pt x="87303" y="14745"/>
                    <a:pt x="91864" y="12463"/>
                  </a:cubicBezTo>
                  <a:cubicBezTo>
                    <a:pt x="93389" y="11700"/>
                    <a:pt x="95315" y="9140"/>
                    <a:pt x="96520" y="10346"/>
                  </a:cubicBezTo>
                  <a:cubicBezTo>
                    <a:pt x="100719" y="14550"/>
                    <a:pt x="89734" y="25918"/>
                    <a:pt x="95250" y="28126"/>
                  </a:cubicBezTo>
                  <a:cubicBezTo>
                    <a:pt x="102012" y="30833"/>
                    <a:pt x="106516" y="18685"/>
                    <a:pt x="113030" y="15426"/>
                  </a:cubicBezTo>
                  <a:cubicBezTo>
                    <a:pt x="114047" y="14917"/>
                    <a:pt x="114093" y="17443"/>
                    <a:pt x="114724" y="18389"/>
                  </a:cubicBezTo>
                  <a:cubicBezTo>
                    <a:pt x="117211" y="22118"/>
                    <a:pt x="118384" y="26657"/>
                    <a:pt x="121074" y="30243"/>
                  </a:cubicBezTo>
                  <a:cubicBezTo>
                    <a:pt x="123843" y="33934"/>
                    <a:pt x="129648" y="26804"/>
                    <a:pt x="133774" y="24739"/>
                  </a:cubicBezTo>
                </a:path>
              </a:pathLst>
            </a:custGeom>
            <a:noFill/>
            <a:ln w="9525" cap="flat" cmpd="sng">
              <a:solidFill>
                <a:srgbClr val="4A86E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" name="Google Shape;2560;p113"/>
            <p:cNvSpPr/>
            <p:nvPr/>
          </p:nvSpPr>
          <p:spPr>
            <a:xfrm rot="2560625">
              <a:off x="-4781200" y="5417157"/>
              <a:ext cx="1533490" cy="1411637"/>
            </a:xfrm>
            <a:prstGeom prst="ellipse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13"/>
            <p:cNvSpPr/>
            <p:nvPr/>
          </p:nvSpPr>
          <p:spPr>
            <a:xfrm rot="2559560">
              <a:off x="-4752009" y="5442853"/>
              <a:ext cx="1475124" cy="1360257"/>
            </a:xfrm>
            <a:prstGeom prst="ellipse">
              <a:avLst/>
            </a:prstGeom>
            <a:noFill/>
            <a:ln w="2857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2" name="Google Shape;2562;p113"/>
          <p:cNvGrpSpPr/>
          <p:nvPr/>
        </p:nvGrpSpPr>
        <p:grpSpPr>
          <a:xfrm>
            <a:off x="5512158" y="2234755"/>
            <a:ext cx="759124" cy="743417"/>
            <a:chOff x="3694789" y="-499821"/>
            <a:chExt cx="980400" cy="1052700"/>
          </a:xfrm>
        </p:grpSpPr>
        <p:grpSp>
          <p:nvGrpSpPr>
            <p:cNvPr id="2563" name="Google Shape;2563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64" name="Google Shape;2564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66" name="Google Shape;2566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67" name="Google Shape;2567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" name="Google Shape;2568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69" name="Google Shape;2569;p113"/>
          <p:cNvGrpSpPr/>
          <p:nvPr/>
        </p:nvGrpSpPr>
        <p:grpSpPr>
          <a:xfrm>
            <a:off x="6943133" y="1723680"/>
            <a:ext cx="759124" cy="743417"/>
            <a:chOff x="3694789" y="-499821"/>
            <a:chExt cx="980400" cy="1052700"/>
          </a:xfrm>
        </p:grpSpPr>
        <p:grpSp>
          <p:nvGrpSpPr>
            <p:cNvPr id="2570" name="Google Shape;2570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71" name="Google Shape;2571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3" name="Google Shape;2573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74" name="Google Shape;2574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" name="Google Shape;2575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76" name="Google Shape;2576;p113"/>
          <p:cNvGrpSpPr/>
          <p:nvPr/>
        </p:nvGrpSpPr>
        <p:grpSpPr>
          <a:xfrm>
            <a:off x="5773583" y="2874580"/>
            <a:ext cx="759124" cy="743417"/>
            <a:chOff x="3694789" y="-499821"/>
            <a:chExt cx="980400" cy="1052700"/>
          </a:xfrm>
        </p:grpSpPr>
        <p:grpSp>
          <p:nvGrpSpPr>
            <p:cNvPr id="2577" name="Google Shape;2577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78" name="Google Shape;2578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0" name="Google Shape;2580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81" name="Google Shape;2581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" name="Google Shape;2582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83" name="Google Shape;2583;p113"/>
          <p:cNvGrpSpPr/>
          <p:nvPr/>
        </p:nvGrpSpPr>
        <p:grpSpPr>
          <a:xfrm>
            <a:off x="6789620" y="3433055"/>
            <a:ext cx="759124" cy="743417"/>
            <a:chOff x="3694789" y="-499821"/>
            <a:chExt cx="980400" cy="1052700"/>
          </a:xfrm>
        </p:grpSpPr>
        <p:grpSp>
          <p:nvGrpSpPr>
            <p:cNvPr id="2584" name="Google Shape;2584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85" name="Google Shape;2585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7" name="Google Shape;2587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88" name="Google Shape;2588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" name="Google Shape;2589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90" name="Google Shape;2590;p113"/>
          <p:cNvGrpSpPr/>
          <p:nvPr/>
        </p:nvGrpSpPr>
        <p:grpSpPr>
          <a:xfrm>
            <a:off x="7661508" y="2841930"/>
            <a:ext cx="759124" cy="743417"/>
            <a:chOff x="3694789" y="-499821"/>
            <a:chExt cx="980400" cy="1052700"/>
          </a:xfrm>
        </p:grpSpPr>
        <p:grpSp>
          <p:nvGrpSpPr>
            <p:cNvPr id="2591" name="Google Shape;2591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92" name="Google Shape;2592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4" name="Google Shape;2594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595" name="Google Shape;2595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6" name="Google Shape;2596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97" name="Google Shape;2597;p113"/>
          <p:cNvGrpSpPr/>
          <p:nvPr/>
        </p:nvGrpSpPr>
        <p:grpSpPr>
          <a:xfrm>
            <a:off x="8311858" y="1925293"/>
            <a:ext cx="759124" cy="743417"/>
            <a:chOff x="3694789" y="-499821"/>
            <a:chExt cx="980400" cy="1052700"/>
          </a:xfrm>
        </p:grpSpPr>
        <p:grpSp>
          <p:nvGrpSpPr>
            <p:cNvPr id="2598" name="Google Shape;2598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599" name="Google Shape;2599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01" name="Google Shape;2601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02" name="Google Shape;2602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3" name="Google Shape;2603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04" name="Google Shape;2604;p113"/>
          <p:cNvGrpSpPr/>
          <p:nvPr/>
        </p:nvGrpSpPr>
        <p:grpSpPr>
          <a:xfrm>
            <a:off x="7600958" y="3657030"/>
            <a:ext cx="759124" cy="743417"/>
            <a:chOff x="3694789" y="-499821"/>
            <a:chExt cx="980400" cy="1052700"/>
          </a:xfrm>
        </p:grpSpPr>
        <p:grpSp>
          <p:nvGrpSpPr>
            <p:cNvPr id="2605" name="Google Shape;2605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606" name="Google Shape;2606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08" name="Google Shape;2608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09" name="Google Shape;2609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0" name="Google Shape;2610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11" name="Google Shape;2611;p113"/>
          <p:cNvGrpSpPr/>
          <p:nvPr/>
        </p:nvGrpSpPr>
        <p:grpSpPr>
          <a:xfrm>
            <a:off x="6062633" y="4137130"/>
            <a:ext cx="759124" cy="743417"/>
            <a:chOff x="3694789" y="-499821"/>
            <a:chExt cx="980400" cy="1052700"/>
          </a:xfrm>
        </p:grpSpPr>
        <p:grpSp>
          <p:nvGrpSpPr>
            <p:cNvPr id="2612" name="Google Shape;2612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613" name="Google Shape;2613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5" name="Google Shape;2615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16" name="Google Shape;2616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7" name="Google Shape;2617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18" name="Google Shape;2618;p113"/>
          <p:cNvGrpSpPr/>
          <p:nvPr/>
        </p:nvGrpSpPr>
        <p:grpSpPr>
          <a:xfrm>
            <a:off x="5118008" y="3749530"/>
            <a:ext cx="759124" cy="743417"/>
            <a:chOff x="3694789" y="-499821"/>
            <a:chExt cx="980400" cy="1052700"/>
          </a:xfrm>
        </p:grpSpPr>
        <p:grpSp>
          <p:nvGrpSpPr>
            <p:cNvPr id="2619" name="Google Shape;2619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620" name="Google Shape;2620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2" name="Google Shape;2622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23" name="Google Shape;2623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4" name="Google Shape;2624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25" name="Google Shape;2625;p113"/>
          <p:cNvGrpSpPr/>
          <p:nvPr/>
        </p:nvGrpSpPr>
        <p:grpSpPr>
          <a:xfrm>
            <a:off x="8554883" y="4059443"/>
            <a:ext cx="759124" cy="743417"/>
            <a:chOff x="3694789" y="-499821"/>
            <a:chExt cx="980400" cy="1052700"/>
          </a:xfrm>
        </p:grpSpPr>
        <p:grpSp>
          <p:nvGrpSpPr>
            <p:cNvPr id="2626" name="Google Shape;2626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627" name="Google Shape;2627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9" name="Google Shape;2629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30" name="Google Shape;2630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1" name="Google Shape;2631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32" name="Google Shape;2632;p113"/>
          <p:cNvGrpSpPr/>
          <p:nvPr/>
        </p:nvGrpSpPr>
        <p:grpSpPr>
          <a:xfrm>
            <a:off x="6789633" y="4409255"/>
            <a:ext cx="759124" cy="743417"/>
            <a:chOff x="3694789" y="-499821"/>
            <a:chExt cx="980400" cy="1052700"/>
          </a:xfrm>
        </p:grpSpPr>
        <p:grpSp>
          <p:nvGrpSpPr>
            <p:cNvPr id="2633" name="Google Shape;2633;p113"/>
            <p:cNvGrpSpPr/>
            <p:nvPr/>
          </p:nvGrpSpPr>
          <p:grpSpPr>
            <a:xfrm>
              <a:off x="3694789" y="-499821"/>
              <a:ext cx="980400" cy="1052700"/>
              <a:chOff x="4622164" y="1728129"/>
              <a:chExt cx="980400" cy="1052700"/>
            </a:xfrm>
          </p:grpSpPr>
          <p:sp>
            <p:nvSpPr>
              <p:cNvPr id="2634" name="Google Shape;2634;p113"/>
              <p:cNvSpPr/>
              <p:nvPr/>
            </p:nvSpPr>
            <p:spPr>
              <a:xfrm rot="1743276">
                <a:off x="4784963" y="1834286"/>
                <a:ext cx="654802" cy="840386"/>
              </a:xfrm>
              <a:prstGeom prst="ellipse">
                <a:avLst/>
              </a:prstGeom>
              <a:solidFill>
                <a:schemeClr val="lt1"/>
              </a:solidFill>
              <a:ln w="762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113"/>
              <p:cNvSpPr/>
              <p:nvPr/>
            </p:nvSpPr>
            <p:spPr>
              <a:xfrm rot="1742722">
                <a:off x="4841124" y="1887963"/>
                <a:ext cx="542531" cy="733214"/>
              </a:xfrm>
              <a:prstGeom prst="ellipse">
                <a:avLst/>
              </a:prstGeom>
              <a:solidFill>
                <a:schemeClr val="lt1"/>
              </a:solidFill>
              <a:ln w="114300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6" name="Google Shape;2636;p113"/>
            <p:cNvGrpSpPr/>
            <p:nvPr/>
          </p:nvGrpSpPr>
          <p:grpSpPr>
            <a:xfrm rot="-3071445">
              <a:off x="3962138" y="-134405"/>
              <a:ext cx="445721" cy="321854"/>
              <a:chOff x="5198817" y="2153714"/>
              <a:chExt cx="445742" cy="321869"/>
            </a:xfrm>
          </p:grpSpPr>
          <p:sp>
            <p:nvSpPr>
              <p:cNvPr id="2637" name="Google Shape;2637;p113"/>
              <p:cNvSpPr/>
              <p:nvPr/>
            </p:nvSpPr>
            <p:spPr>
              <a:xfrm rot="328348">
                <a:off x="5216089" y="2172164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381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8" name="Google Shape;2638;p113"/>
              <p:cNvSpPr/>
              <p:nvPr/>
            </p:nvSpPr>
            <p:spPr>
              <a:xfrm rot="328348">
                <a:off x="5216092" y="2172153"/>
                <a:ext cx="411197" cy="284980"/>
              </a:xfrm>
              <a:custGeom>
                <a:avLst/>
                <a:gdLst/>
                <a:ahLst/>
                <a:cxnLst/>
                <a:rect l="l" t="t" r="r" b="b"/>
                <a:pathLst>
                  <a:path w="60798" h="73942" extrusionOk="0">
                    <a:moveTo>
                      <a:pt x="14656" y="15522"/>
                    </a:moveTo>
                    <a:cubicBezTo>
                      <a:pt x="12625" y="16791"/>
                      <a:pt x="7181" y="20602"/>
                      <a:pt x="9576" y="20602"/>
                    </a:cubicBezTo>
                    <a:cubicBezTo>
                      <a:pt x="16964" y="20602"/>
                      <a:pt x="22816" y="13985"/>
                      <a:pt x="29049" y="10018"/>
                    </a:cubicBezTo>
                    <a:cubicBezTo>
                      <a:pt x="31605" y="8391"/>
                      <a:pt x="38015" y="2900"/>
                      <a:pt x="37092" y="5785"/>
                    </a:cubicBezTo>
                    <a:cubicBezTo>
                      <a:pt x="34207" y="14798"/>
                      <a:pt x="30679" y="23594"/>
                      <a:pt x="27356" y="32455"/>
                    </a:cubicBezTo>
                    <a:cubicBezTo>
                      <a:pt x="26212" y="35505"/>
                      <a:pt x="22087" y="39466"/>
                      <a:pt x="24392" y="41768"/>
                    </a:cubicBezTo>
                    <a:cubicBezTo>
                      <a:pt x="27879" y="45251"/>
                      <a:pt x="33914" y="39131"/>
                      <a:pt x="38786" y="38382"/>
                    </a:cubicBezTo>
                    <a:cubicBezTo>
                      <a:pt x="40208" y="38163"/>
                      <a:pt x="43301" y="37817"/>
                      <a:pt x="43019" y="39228"/>
                    </a:cubicBezTo>
                    <a:cubicBezTo>
                      <a:pt x="41134" y="48659"/>
                      <a:pt x="24009" y="49996"/>
                      <a:pt x="15079" y="46425"/>
                    </a:cubicBezTo>
                    <a:cubicBezTo>
                      <a:pt x="13075" y="45623"/>
                      <a:pt x="12461" y="41761"/>
                      <a:pt x="13809" y="40075"/>
                    </a:cubicBezTo>
                    <a:cubicBezTo>
                      <a:pt x="18273" y="34495"/>
                      <a:pt x="29599" y="31982"/>
                      <a:pt x="34976" y="36688"/>
                    </a:cubicBezTo>
                    <a:cubicBezTo>
                      <a:pt x="40938" y="41905"/>
                      <a:pt x="32300" y="52534"/>
                      <a:pt x="33282" y="60395"/>
                    </a:cubicBezTo>
                    <a:cubicBezTo>
                      <a:pt x="33807" y="64598"/>
                      <a:pt x="42059" y="61570"/>
                      <a:pt x="45982" y="59972"/>
                    </a:cubicBezTo>
                    <a:cubicBezTo>
                      <a:pt x="49164" y="58675"/>
                      <a:pt x="48943" y="53645"/>
                      <a:pt x="49369" y="50235"/>
                    </a:cubicBezTo>
                    <a:cubicBezTo>
                      <a:pt x="50487" y="41287"/>
                      <a:pt x="47886" y="29309"/>
                      <a:pt x="40056" y="24835"/>
                    </a:cubicBezTo>
                    <a:cubicBezTo>
                      <a:pt x="29693" y="18913"/>
                      <a:pt x="10889" y="21450"/>
                      <a:pt x="7459" y="10018"/>
                    </a:cubicBezTo>
                    <a:cubicBezTo>
                      <a:pt x="4493" y="132"/>
                      <a:pt x="15929" y="3717"/>
                      <a:pt x="25662" y="282"/>
                    </a:cubicBezTo>
                    <a:cubicBezTo>
                      <a:pt x="28861" y="-847"/>
                      <a:pt x="31599" y="4328"/>
                      <a:pt x="32859" y="7478"/>
                    </a:cubicBezTo>
                    <a:cubicBezTo>
                      <a:pt x="35860" y="14982"/>
                      <a:pt x="31393" y="23956"/>
                      <a:pt x="27779" y="31185"/>
                    </a:cubicBezTo>
                    <a:cubicBezTo>
                      <a:pt x="26227" y="34290"/>
                      <a:pt x="22025" y="37205"/>
                      <a:pt x="23122" y="40498"/>
                    </a:cubicBezTo>
                    <a:cubicBezTo>
                      <a:pt x="25256" y="46905"/>
                      <a:pt x="36281" y="44757"/>
                      <a:pt x="43019" y="44308"/>
                    </a:cubicBezTo>
                    <a:cubicBezTo>
                      <a:pt x="43128" y="44301"/>
                      <a:pt x="48431" y="42901"/>
                      <a:pt x="48522" y="43038"/>
                    </a:cubicBezTo>
                    <a:cubicBezTo>
                      <a:pt x="51826" y="47992"/>
                      <a:pt x="41963" y="53042"/>
                      <a:pt x="37939" y="57432"/>
                    </a:cubicBezTo>
                    <a:cubicBezTo>
                      <a:pt x="32261" y="63626"/>
                      <a:pt x="27292" y="73942"/>
                      <a:pt x="18889" y="73942"/>
                    </a:cubicBezTo>
                    <a:cubicBezTo>
                      <a:pt x="13685" y="73942"/>
                      <a:pt x="11178" y="66680"/>
                      <a:pt x="8729" y="62088"/>
                    </a:cubicBezTo>
                    <a:cubicBezTo>
                      <a:pt x="5465" y="55967"/>
                      <a:pt x="1263" y="45193"/>
                      <a:pt x="7036" y="41345"/>
                    </a:cubicBezTo>
                    <a:cubicBezTo>
                      <a:pt x="10782" y="38848"/>
                      <a:pt x="14720" y="46044"/>
                      <a:pt x="18466" y="48542"/>
                    </a:cubicBezTo>
                    <a:cubicBezTo>
                      <a:pt x="19714" y="49374"/>
                      <a:pt x="21017" y="46597"/>
                      <a:pt x="21429" y="45155"/>
                    </a:cubicBezTo>
                    <a:cubicBezTo>
                      <a:pt x="23877" y="36590"/>
                      <a:pt x="7408" y="34097"/>
                      <a:pt x="1109" y="27798"/>
                    </a:cubicBezTo>
                    <a:cubicBezTo>
                      <a:pt x="-1359" y="25330"/>
                      <a:pt x="967" y="19872"/>
                      <a:pt x="3649" y="17638"/>
                    </a:cubicBezTo>
                    <a:cubicBezTo>
                      <a:pt x="4959" y="16547"/>
                      <a:pt x="7672" y="13939"/>
                      <a:pt x="8306" y="15522"/>
                    </a:cubicBezTo>
                    <a:cubicBezTo>
                      <a:pt x="9883" y="19461"/>
                      <a:pt x="6798" y="24692"/>
                      <a:pt x="9152" y="28222"/>
                    </a:cubicBezTo>
                    <a:cubicBezTo>
                      <a:pt x="10882" y="30816"/>
                      <a:pt x="15793" y="28979"/>
                      <a:pt x="18466" y="27375"/>
                    </a:cubicBezTo>
                    <a:cubicBezTo>
                      <a:pt x="22870" y="24732"/>
                      <a:pt x="15478" y="17541"/>
                      <a:pt x="14232" y="12558"/>
                    </a:cubicBezTo>
                    <a:cubicBezTo>
                      <a:pt x="13239" y="8588"/>
                      <a:pt x="18707" y="4569"/>
                      <a:pt x="22699" y="3668"/>
                    </a:cubicBezTo>
                    <a:cubicBezTo>
                      <a:pt x="28344" y="2393"/>
                      <a:pt x="36245" y="-264"/>
                      <a:pt x="40056" y="4092"/>
                    </a:cubicBezTo>
                    <a:cubicBezTo>
                      <a:pt x="45741" y="10591"/>
                      <a:pt x="44388" y="20890"/>
                      <a:pt x="45136" y="29492"/>
                    </a:cubicBezTo>
                    <a:cubicBezTo>
                      <a:pt x="45605" y="34880"/>
                      <a:pt x="44080" y="40275"/>
                      <a:pt x="43019" y="45578"/>
                    </a:cubicBezTo>
                    <a:cubicBezTo>
                      <a:pt x="42650" y="47424"/>
                      <a:pt x="40183" y="50037"/>
                      <a:pt x="41749" y="51082"/>
                    </a:cubicBezTo>
                    <a:cubicBezTo>
                      <a:pt x="43177" y="52034"/>
                      <a:pt x="45338" y="51076"/>
                      <a:pt x="46829" y="51928"/>
                    </a:cubicBezTo>
                    <a:cubicBezTo>
                      <a:pt x="52029" y="54899"/>
                      <a:pt x="57835" y="60817"/>
                      <a:pt x="56989" y="66745"/>
                    </a:cubicBezTo>
                    <a:cubicBezTo>
                      <a:pt x="55693" y="75826"/>
                      <a:pt x="37105" y="72256"/>
                      <a:pt x="29472" y="67168"/>
                    </a:cubicBezTo>
                    <a:cubicBezTo>
                      <a:pt x="23276" y="63038"/>
                      <a:pt x="22491" y="51893"/>
                      <a:pt x="25662" y="45155"/>
                    </a:cubicBezTo>
                    <a:cubicBezTo>
                      <a:pt x="28693" y="38714"/>
                      <a:pt x="37361" y="36856"/>
                      <a:pt x="42172" y="31608"/>
                    </a:cubicBezTo>
                    <a:cubicBezTo>
                      <a:pt x="48311" y="24911"/>
                      <a:pt x="52180" y="14583"/>
                      <a:pt x="60799" y="11712"/>
                    </a:cubicBezTo>
                  </a:path>
                </a:pathLst>
              </a:custGeom>
              <a:noFill/>
              <a:ln w="28575" cap="flat" cmpd="sng">
                <a:solidFill>
                  <a:srgbClr val="4A86E8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Illness and Symptoms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4" name="Google Shape;2644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0553" y="738888"/>
            <a:ext cx="5390772" cy="366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114"/>
          <p:cNvSpPr txBox="1"/>
          <p:nvPr/>
        </p:nvSpPr>
        <p:spPr>
          <a:xfrm>
            <a:off x="186250" y="1232550"/>
            <a:ext cx="48315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Symptoms of infections include cough, diarrhea, and vomiting.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fever, though uncomfortable and sometime even life threatening, is actually an immune response. Viruses can be particularly susceptible to elevated “environmental” temperatures.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p115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1" name="Google Shape;2651;p115"/>
          <p:cNvSpPr txBox="1"/>
          <p:nvPr/>
        </p:nvSpPr>
        <p:spPr>
          <a:xfrm>
            <a:off x="885300" y="1359125"/>
            <a:ext cx="737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How can we kill viruses, and what impact does combating viruses have on our own human cells?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Google Shape;2656;p116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Virus Biology &amp; Evolution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The Case of COVID-19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7" name="Google Shape;2657;p11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4100" y="2008625"/>
            <a:ext cx="1395800" cy="13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8" name="Google Shape;2658;p116"/>
          <p:cNvSpPr txBox="1"/>
          <p:nvPr/>
        </p:nvSpPr>
        <p:spPr>
          <a:xfrm>
            <a:off x="643950" y="2275975"/>
            <a:ext cx="7856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sz="3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Killing a Virus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" name="Google Shape;2663;p117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certain chemicals destroy viruses?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effect of these chemicals on our own cells?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p1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9" name="Google Shape;2669;p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Compare and contrast various mechanisms of hand sanitizer, soap, and bleach in destroying pathogens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effects of these chemicals and detergents on our own skin cells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Be able to differentiate what type of viruses can evade certain chemicals / detergents and why they hold that ability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4" name="Google Shape;2674;p11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2700" y="1155350"/>
            <a:ext cx="4441300" cy="32896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5" name="Google Shape;2675;p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Killing Viruses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6" name="Google Shape;2676;p119"/>
          <p:cNvSpPr txBox="1"/>
          <p:nvPr/>
        </p:nvSpPr>
        <p:spPr>
          <a:xfrm>
            <a:off x="186250" y="1232550"/>
            <a:ext cx="49248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It is very common to see hand sanitizer stations, disinfecting wipes, and hand-washing signs especially during the winter months when sickness and colds are prevalent.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But… how do these type of products protect us against viruses?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1" name="Google Shape;2681;p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2" name="Google Shape;2682;p120"/>
          <p:cNvSpPr txBox="1"/>
          <p:nvPr/>
        </p:nvSpPr>
        <p:spPr>
          <a:xfrm>
            <a:off x="416725" y="1232550"/>
            <a:ext cx="4354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makes hand sanitizer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destructive to viruses?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3" name="Google Shape;2683;p12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1875" y="562050"/>
            <a:ext cx="1891126" cy="419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p1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9" name="Google Shape;2689;p121"/>
          <p:cNvSpPr txBox="1"/>
          <p:nvPr/>
        </p:nvSpPr>
        <p:spPr>
          <a:xfrm>
            <a:off x="186250" y="1232550"/>
            <a:ext cx="53958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Most hand sanitizer contains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isopropyl alcohol and ethanol alcohol. Both of these can disrupt cell membranes.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0" name="Google Shape;2690;p12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1875" y="562050"/>
            <a:ext cx="1891126" cy="41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1" name="Google Shape;2691;p12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6000" y="3463925"/>
            <a:ext cx="2270950" cy="134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2" name="Google Shape;2692;p121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50" y="3654500"/>
            <a:ext cx="1171672" cy="963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3" name="Google Shape;2693;p121"/>
          <p:cNvGrpSpPr/>
          <p:nvPr/>
        </p:nvGrpSpPr>
        <p:grpSpPr>
          <a:xfrm rot="-8599081">
            <a:off x="5511043" y="2932314"/>
            <a:ext cx="1403780" cy="2161526"/>
            <a:chOff x="1582625" y="1487347"/>
            <a:chExt cx="1403716" cy="2161428"/>
          </a:xfrm>
        </p:grpSpPr>
        <p:sp>
          <p:nvSpPr>
            <p:cNvPr id="2694" name="Google Shape;2694;p121"/>
            <p:cNvSpPr/>
            <p:nvPr/>
          </p:nvSpPr>
          <p:spPr>
            <a:xfrm>
              <a:off x="1582625" y="2417875"/>
              <a:ext cx="1164900" cy="1230900"/>
            </a:xfrm>
            <a:prstGeom prst="ellipse">
              <a:avLst/>
            </a:prstGeom>
            <a:solidFill>
              <a:srgbClr val="6FA8DC"/>
            </a:solidFill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121"/>
            <p:cNvSpPr/>
            <p:nvPr/>
          </p:nvSpPr>
          <p:spPr>
            <a:xfrm rot="1658086">
              <a:off x="2666902" y="1438491"/>
              <a:ext cx="64678" cy="1109911"/>
            </a:xfrm>
            <a:prstGeom prst="rect">
              <a:avLst/>
            </a:prstGeom>
            <a:solidFill>
              <a:schemeClr val="dk1"/>
            </a:solidFill>
            <a:ln w="1143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0" name="Google Shape;2700;p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1" name="Google Shape;2701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300" y="819875"/>
            <a:ext cx="6084700" cy="36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2" name="Google Shape;2702;p122"/>
          <p:cNvSpPr txBox="1"/>
          <p:nvPr/>
        </p:nvSpPr>
        <p:spPr>
          <a:xfrm>
            <a:off x="186250" y="1232550"/>
            <a:ext cx="3043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alcohols are able to permeate into the phospholipid bilayer membrane and break it apart, essentially rupturing it.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3" name="Google Shape;2703;p122"/>
          <p:cNvSpPr/>
          <p:nvPr/>
        </p:nvSpPr>
        <p:spPr>
          <a:xfrm>
            <a:off x="3694176" y="4764461"/>
            <a:ext cx="54498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8" name="Google Shape;2708;p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9" name="Google Shape;2709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300" y="819875"/>
            <a:ext cx="6084700" cy="36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0" name="Google Shape;2710;p123"/>
          <p:cNvSpPr txBox="1"/>
          <p:nvPr/>
        </p:nvSpPr>
        <p:spPr>
          <a:xfrm>
            <a:off x="186250" y="1232550"/>
            <a:ext cx="30435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model from Gurtovenko &amp; Anwar (2009) illustrates the effects of ethanol.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Pictured is a membrane: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1" name="Google Shape;2711;p123"/>
          <p:cNvSpPr/>
          <p:nvPr/>
        </p:nvSpPr>
        <p:spPr>
          <a:xfrm>
            <a:off x="3694176" y="4764461"/>
            <a:ext cx="54498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6" name="Google Shape;2716;p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7" name="Google Shape;2717;p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300" y="819875"/>
            <a:ext cx="6084700" cy="36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8" name="Google Shape;2718;p124"/>
          <p:cNvSpPr txBox="1"/>
          <p:nvPr/>
        </p:nvSpPr>
        <p:spPr>
          <a:xfrm>
            <a:off x="186250" y="1232550"/>
            <a:ext cx="30435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 this is that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membrane after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treatment with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9" name="Google Shape;2719;p124"/>
          <p:cNvSpPr/>
          <p:nvPr/>
        </p:nvSpPr>
        <p:spPr>
          <a:xfrm>
            <a:off x="3694176" y="4764461"/>
            <a:ext cx="54498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0" name="Google Shape;2720;p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0923" y="-213580"/>
            <a:ext cx="6983079" cy="5357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Google Shape;2725;p1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3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6" name="Google Shape;2726;p125"/>
          <p:cNvSpPr txBox="1"/>
          <p:nvPr/>
        </p:nvSpPr>
        <p:spPr>
          <a:xfrm>
            <a:off x="186250" y="1232550"/>
            <a:ext cx="3043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7" name="Google Shape;2727;p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5102" y="71600"/>
            <a:ext cx="4086001" cy="46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8" name="Google Shape;2728;p125"/>
          <p:cNvSpPr/>
          <p:nvPr/>
        </p:nvSpPr>
        <p:spPr>
          <a:xfrm>
            <a:off x="3694176" y="4764461"/>
            <a:ext cx="54498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9" name="Google Shape;2729;p125"/>
          <p:cNvSpPr txBox="1"/>
          <p:nvPr/>
        </p:nvSpPr>
        <p:spPr>
          <a:xfrm>
            <a:off x="99675" y="1232550"/>
            <a:ext cx="2751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similar model shows a membrane with water on either side.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0" name="Google Shape;2730;p125"/>
          <p:cNvSpPr/>
          <p:nvPr/>
        </p:nvSpPr>
        <p:spPr>
          <a:xfrm>
            <a:off x="4505550" y="169450"/>
            <a:ext cx="438600" cy="1405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1" name="Google Shape;2731;p125"/>
          <p:cNvSpPr/>
          <p:nvPr/>
        </p:nvSpPr>
        <p:spPr>
          <a:xfrm>
            <a:off x="4578225" y="245650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2" name="Google Shape;2732;p125"/>
          <p:cNvSpPr/>
          <p:nvPr/>
        </p:nvSpPr>
        <p:spPr>
          <a:xfrm>
            <a:off x="4469213" y="3262400"/>
            <a:ext cx="438600" cy="1405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3" name="Google Shape;2733;p125"/>
          <p:cNvSpPr/>
          <p:nvPr/>
        </p:nvSpPr>
        <p:spPr>
          <a:xfrm>
            <a:off x="4541888" y="3338600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4" name="Google Shape;2734;p125"/>
          <p:cNvSpPr/>
          <p:nvPr/>
        </p:nvSpPr>
        <p:spPr>
          <a:xfrm>
            <a:off x="4469213" y="1715925"/>
            <a:ext cx="438600" cy="14055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5" name="Google Shape;2735;p125"/>
          <p:cNvSpPr/>
          <p:nvPr/>
        </p:nvSpPr>
        <p:spPr>
          <a:xfrm>
            <a:off x="4541888" y="1792125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6" name="Google Shape;2736;p125"/>
          <p:cNvSpPr/>
          <p:nvPr/>
        </p:nvSpPr>
        <p:spPr>
          <a:xfrm>
            <a:off x="3472124" y="746825"/>
            <a:ext cx="997101" cy="250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6D9EEB"/>
                </a:solidFill>
                <a:latin typeface="Calibri"/>
              </a:rPr>
              <a:t>Water</a:t>
            </a:r>
          </a:p>
        </p:txBody>
      </p:sp>
      <p:sp>
        <p:nvSpPr>
          <p:cNvPr id="2737" name="Google Shape;2737;p125"/>
          <p:cNvSpPr/>
          <p:nvPr/>
        </p:nvSpPr>
        <p:spPr>
          <a:xfrm>
            <a:off x="3454849" y="3839775"/>
            <a:ext cx="997101" cy="250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6D9EEB"/>
                </a:solidFill>
                <a:latin typeface="Calibri"/>
              </a:rPr>
              <a:t>Water</a:t>
            </a:r>
          </a:p>
        </p:txBody>
      </p:sp>
      <p:sp>
        <p:nvSpPr>
          <p:cNvPr id="2738" name="Google Shape;2738;p125"/>
          <p:cNvSpPr/>
          <p:nvPr/>
        </p:nvSpPr>
        <p:spPr>
          <a:xfrm>
            <a:off x="3179799" y="2141375"/>
            <a:ext cx="1246951" cy="5724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  <a:t>Membrane</a:t>
            </a:r>
            <a:b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  <a:t>Layer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3" name="Google Shape;2743;p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3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4" name="Google Shape;2744;p126"/>
          <p:cNvSpPr txBox="1"/>
          <p:nvPr/>
        </p:nvSpPr>
        <p:spPr>
          <a:xfrm>
            <a:off x="186250" y="1232550"/>
            <a:ext cx="3043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5" name="Google Shape;2745;p126"/>
          <p:cNvSpPr/>
          <p:nvPr/>
        </p:nvSpPr>
        <p:spPr>
          <a:xfrm>
            <a:off x="0" y="4667900"/>
            <a:ext cx="37833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126"/>
          <p:cNvSpPr txBox="1"/>
          <p:nvPr/>
        </p:nvSpPr>
        <p:spPr>
          <a:xfrm>
            <a:off x="99675" y="1232550"/>
            <a:ext cx="28908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lipids have been removed from the model for clarity, but it’s still an intact membrane.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7" name="Google Shape;2747;p126"/>
          <p:cNvSpPr/>
          <p:nvPr/>
        </p:nvSpPr>
        <p:spPr>
          <a:xfrm>
            <a:off x="4559388" y="422425"/>
            <a:ext cx="438600" cy="1405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8" name="Google Shape;2748;p126"/>
          <p:cNvSpPr/>
          <p:nvPr/>
        </p:nvSpPr>
        <p:spPr>
          <a:xfrm>
            <a:off x="4632063" y="498625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p126"/>
          <p:cNvSpPr/>
          <p:nvPr/>
        </p:nvSpPr>
        <p:spPr>
          <a:xfrm>
            <a:off x="4523050" y="3515375"/>
            <a:ext cx="438600" cy="1405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0" name="Google Shape;2750;p126"/>
          <p:cNvSpPr/>
          <p:nvPr/>
        </p:nvSpPr>
        <p:spPr>
          <a:xfrm>
            <a:off x="4595725" y="3591575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1" name="Google Shape;2751;p126"/>
          <p:cNvSpPr/>
          <p:nvPr/>
        </p:nvSpPr>
        <p:spPr>
          <a:xfrm>
            <a:off x="4523050" y="1968900"/>
            <a:ext cx="438600" cy="14055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2" name="Google Shape;2752;p126"/>
          <p:cNvSpPr/>
          <p:nvPr/>
        </p:nvSpPr>
        <p:spPr>
          <a:xfrm>
            <a:off x="4595725" y="2045100"/>
            <a:ext cx="438600" cy="12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3" name="Google Shape;2753;p126"/>
          <p:cNvSpPr/>
          <p:nvPr/>
        </p:nvSpPr>
        <p:spPr>
          <a:xfrm>
            <a:off x="3488599" y="999800"/>
            <a:ext cx="997101" cy="250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6D9EEB"/>
                </a:solidFill>
                <a:latin typeface="Calibri"/>
              </a:rPr>
              <a:t>Water</a:t>
            </a:r>
          </a:p>
        </p:txBody>
      </p:sp>
      <p:sp>
        <p:nvSpPr>
          <p:cNvPr id="2754" name="Google Shape;2754;p126"/>
          <p:cNvSpPr/>
          <p:nvPr/>
        </p:nvSpPr>
        <p:spPr>
          <a:xfrm>
            <a:off x="3488599" y="4092750"/>
            <a:ext cx="997101" cy="250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6D9EEB"/>
                </a:solidFill>
                <a:latin typeface="Calibri"/>
              </a:rPr>
              <a:t>Water</a:t>
            </a:r>
          </a:p>
        </p:txBody>
      </p:sp>
      <p:sp>
        <p:nvSpPr>
          <p:cNvPr id="2755" name="Google Shape;2755;p126"/>
          <p:cNvSpPr/>
          <p:nvPr/>
        </p:nvSpPr>
        <p:spPr>
          <a:xfrm>
            <a:off x="3169624" y="2392900"/>
            <a:ext cx="1246951" cy="5724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  <a:t>Membrane</a:t>
            </a:r>
            <a:b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</a:br>
            <a:r>
              <a:rPr b="1" i="0">
                <a:ln>
                  <a:noFill/>
                </a:ln>
                <a:solidFill>
                  <a:srgbClr val="F1C232"/>
                </a:solidFill>
                <a:latin typeface="Calibri"/>
              </a:rPr>
              <a:t>Layer</a:t>
            </a:r>
          </a:p>
        </p:txBody>
      </p:sp>
      <p:sp>
        <p:nvSpPr>
          <p:cNvPr id="2756" name="Google Shape;2756;p126"/>
          <p:cNvSpPr/>
          <p:nvPr/>
        </p:nvSpPr>
        <p:spPr>
          <a:xfrm>
            <a:off x="5166986" y="1775564"/>
            <a:ext cx="3138000" cy="1822500"/>
          </a:xfrm>
          <a:prstGeom prst="roundRect">
            <a:avLst>
              <a:gd name="adj" fmla="val 16667"/>
            </a:avLst>
          </a:prstGeom>
          <a:solidFill>
            <a:srgbClr val="FFFF00">
              <a:alpha val="6196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2757" name="Google Shape;2757;p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3826" y="341546"/>
            <a:ext cx="3783415" cy="4675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127"/>
          <p:cNvSpPr/>
          <p:nvPr/>
        </p:nvSpPr>
        <p:spPr>
          <a:xfrm>
            <a:off x="5185775" y="798534"/>
            <a:ext cx="3090900" cy="3777000"/>
          </a:xfrm>
          <a:prstGeom prst="roundRect">
            <a:avLst>
              <a:gd name="adj" fmla="val 16667"/>
            </a:avLst>
          </a:prstGeom>
          <a:solidFill>
            <a:srgbClr val="FFFF00">
              <a:alpha val="6196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2764" name="Google Shape;2764;p1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642" y="1198138"/>
            <a:ext cx="3555003" cy="2856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5" name="Google Shape;2765;p12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997" y="892480"/>
            <a:ext cx="3592165" cy="368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" name="Google Shape;2766;p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3826" y="341546"/>
            <a:ext cx="3783415" cy="4675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7" name="Google Shape;2767;p1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39631" y="350941"/>
            <a:ext cx="3653242" cy="4675128"/>
          </a:xfrm>
          <a:prstGeom prst="rect">
            <a:avLst/>
          </a:prstGeom>
          <a:noFill/>
          <a:ln>
            <a:noFill/>
          </a:ln>
        </p:spPr>
      </p:pic>
      <p:sp>
        <p:nvSpPr>
          <p:cNvPr id="2768" name="Google Shape;2768;p1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357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9" name="Google Shape;2769;p127"/>
          <p:cNvSpPr txBox="1"/>
          <p:nvPr/>
        </p:nvSpPr>
        <p:spPr>
          <a:xfrm>
            <a:off x="99675" y="1232550"/>
            <a:ext cx="28908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That is, until the ethanol is added.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Then the separation bursts apart.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0" name="Google Shape;2770;p127"/>
          <p:cNvSpPr/>
          <p:nvPr/>
        </p:nvSpPr>
        <p:spPr>
          <a:xfrm>
            <a:off x="0" y="4667900"/>
            <a:ext cx="37833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Gurtovenko, A. A., &amp; Anwar, J. (2009). Interaction of ethanol with biological membranes: the formation of non-bilayer structures within the membrane interior and their significance.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journal of physical chemistry B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" sz="800" i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r>
              <a:rPr lang="en" sz="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(7), 1983-1992.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00"/>
                                        <p:tgtEl>
                                          <p:spTgt spid="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200"/>
                                        <p:tgtEl>
                                          <p:spTgt spid="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" name="Google Shape;2775;p1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6" name="Google Shape;2776;p128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 is a small, uncharged molecule. Due to this, it can incorporate within phospholipid bilayer membranes.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77" name="Google Shape;2777;p128"/>
          <p:cNvGrpSpPr/>
          <p:nvPr/>
        </p:nvGrpSpPr>
        <p:grpSpPr>
          <a:xfrm>
            <a:off x="2437425" y="2086775"/>
            <a:ext cx="5382000" cy="2793250"/>
            <a:chOff x="2997400" y="1913400"/>
            <a:chExt cx="5382000" cy="2793250"/>
          </a:xfrm>
        </p:grpSpPr>
        <p:sp>
          <p:nvSpPr>
            <p:cNvPr id="2778" name="Google Shape;2778;p128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128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128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128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128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128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128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128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128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128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788" name="Google Shape;2788;p128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789" name="Google Shape;2789;p128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790" name="Google Shape;2790;p128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791" name="Google Shape;2791;p128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792" name="Google Shape;2792;p128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793" name="Google Shape;2793;p128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794" name="Google Shape;2794;p128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128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128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797" name="Google Shape;2797;p128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2" name="Google Shape;2802;p12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39250"/>
            <a:ext cx="9240350" cy="256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3" name="Google Shape;2803;p129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 is a small, uncharged molecule. Due to this, it can incorporate within phospholipid bilayer membranes.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4" name="Google Shape;2804;p129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9" name="Google Shape;2809;p13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350" y="2611625"/>
            <a:ext cx="9240350" cy="2266299"/>
          </a:xfrm>
          <a:prstGeom prst="rect">
            <a:avLst/>
          </a:prstGeom>
          <a:noFill/>
          <a:ln>
            <a:noFill/>
          </a:ln>
        </p:spPr>
      </p:pic>
      <p:sp>
        <p:nvSpPr>
          <p:cNvPr id="2810" name="Google Shape;2810;p130"/>
          <p:cNvSpPr/>
          <p:nvPr/>
        </p:nvSpPr>
        <p:spPr>
          <a:xfrm>
            <a:off x="189400" y="2472075"/>
            <a:ext cx="3927300" cy="26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1" name="Google Shape;2811;p130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 is a small, uncharged molecule. Due to this, it can incorporate within phospholipid bilayer membranes.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2" name="Google Shape;2812;p130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7" name="Google Shape;2817;p13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31225"/>
            <a:ext cx="9240350" cy="256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8" name="Google Shape;2818;p131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 is a small, uncharged molecule. Due to this, it can incorporate within phospholipid bilayer membranes.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9" name="Google Shape;2819;p131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4" name="Google Shape;2824;p13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725" y="1535075"/>
            <a:ext cx="9223725" cy="39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5" name="Google Shape;2825;p132"/>
          <p:cNvSpPr/>
          <p:nvPr/>
        </p:nvSpPr>
        <p:spPr>
          <a:xfrm>
            <a:off x="1674625" y="5043825"/>
            <a:ext cx="1375500" cy="61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6" name="Google Shape;2826;p132"/>
          <p:cNvSpPr/>
          <p:nvPr/>
        </p:nvSpPr>
        <p:spPr>
          <a:xfrm>
            <a:off x="4907125" y="4774675"/>
            <a:ext cx="4383000" cy="73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7" name="Google Shape;2827;p132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large amounts of ethanol are present, they disrupt the lipids, and the membrane loses its structure.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8" name="Google Shape;2828;p132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3" name="Google Shape;2833;p13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83300"/>
            <a:ext cx="9143998" cy="39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4" name="Google Shape;2834;p133"/>
          <p:cNvSpPr/>
          <p:nvPr/>
        </p:nvSpPr>
        <p:spPr>
          <a:xfrm>
            <a:off x="-209325" y="1883950"/>
            <a:ext cx="5223300" cy="318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5" name="Google Shape;2835;p133"/>
          <p:cNvSpPr/>
          <p:nvPr/>
        </p:nvSpPr>
        <p:spPr>
          <a:xfrm>
            <a:off x="3718225" y="2153000"/>
            <a:ext cx="1375500" cy="61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6" name="Google Shape;2836;p133"/>
          <p:cNvSpPr/>
          <p:nvPr/>
        </p:nvSpPr>
        <p:spPr>
          <a:xfrm>
            <a:off x="1091775" y="5143500"/>
            <a:ext cx="7642500" cy="931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7" name="Google Shape;2837;p133"/>
          <p:cNvSpPr/>
          <p:nvPr/>
        </p:nvSpPr>
        <p:spPr>
          <a:xfrm rot="5400000">
            <a:off x="4940275" y="5033325"/>
            <a:ext cx="84600" cy="396600"/>
          </a:xfrm>
          <a:prstGeom prst="flowChartDelay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8" name="Google Shape;2838;p133"/>
          <p:cNvSpPr/>
          <p:nvPr/>
        </p:nvSpPr>
        <p:spPr>
          <a:xfrm rot="5400000">
            <a:off x="4940275" y="5006925"/>
            <a:ext cx="84600" cy="419100"/>
          </a:xfrm>
          <a:prstGeom prst="flowChartDelay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9" name="Google Shape;2839;p133"/>
          <p:cNvSpPr/>
          <p:nvPr/>
        </p:nvSpPr>
        <p:spPr>
          <a:xfrm>
            <a:off x="2192725" y="5050225"/>
            <a:ext cx="1101300" cy="22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0" name="Google Shape;2840;p133"/>
          <p:cNvSpPr/>
          <p:nvPr/>
        </p:nvSpPr>
        <p:spPr>
          <a:xfrm>
            <a:off x="5520125" y="4965525"/>
            <a:ext cx="3102000" cy="22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1" name="Google Shape;2841;p133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large amounts of ethanol are present, they disrupt the lipids, and the membrane loses its structure.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2" name="Google Shape;2842;p133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7" name="Google Shape;2847;p13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80020"/>
            <a:ext cx="9143998" cy="3372180"/>
          </a:xfrm>
          <a:prstGeom prst="rect">
            <a:avLst/>
          </a:prstGeom>
          <a:noFill/>
          <a:ln>
            <a:noFill/>
          </a:ln>
        </p:spPr>
      </p:pic>
      <p:sp>
        <p:nvSpPr>
          <p:cNvPr id="2848" name="Google Shape;2848;p134"/>
          <p:cNvSpPr/>
          <p:nvPr/>
        </p:nvSpPr>
        <p:spPr>
          <a:xfrm>
            <a:off x="3960675" y="2059775"/>
            <a:ext cx="1184400" cy="50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9" name="Google Shape;2849;p134"/>
          <p:cNvSpPr/>
          <p:nvPr/>
        </p:nvSpPr>
        <p:spPr>
          <a:xfrm rot="6566887">
            <a:off x="4563913" y="2541219"/>
            <a:ext cx="118035" cy="93556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0" name="Google Shape;2850;p134"/>
          <p:cNvSpPr/>
          <p:nvPr/>
        </p:nvSpPr>
        <p:spPr>
          <a:xfrm rot="10800000">
            <a:off x="4735760" y="2541353"/>
            <a:ext cx="117900" cy="933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1" name="Google Shape;2851;p134"/>
          <p:cNvSpPr/>
          <p:nvPr/>
        </p:nvSpPr>
        <p:spPr>
          <a:xfrm rot="9760325">
            <a:off x="4735775" y="2541472"/>
            <a:ext cx="117848" cy="9308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2" name="Google Shape;2852;p134"/>
          <p:cNvSpPr/>
          <p:nvPr/>
        </p:nvSpPr>
        <p:spPr>
          <a:xfrm rot="7876922">
            <a:off x="4602916" y="2525175"/>
            <a:ext cx="117769" cy="93132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3" name="Google Shape;2853;p134"/>
          <p:cNvSpPr/>
          <p:nvPr/>
        </p:nvSpPr>
        <p:spPr>
          <a:xfrm rot="8484512">
            <a:off x="4646016" y="2525230"/>
            <a:ext cx="117833" cy="93048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4" name="Google Shape;2854;p134"/>
          <p:cNvSpPr/>
          <p:nvPr/>
        </p:nvSpPr>
        <p:spPr>
          <a:xfrm rot="10640529" flipH="1">
            <a:off x="4849716" y="2555033"/>
            <a:ext cx="155267" cy="7658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5" name="Google Shape;2855;p134"/>
          <p:cNvSpPr/>
          <p:nvPr/>
        </p:nvSpPr>
        <p:spPr>
          <a:xfrm rot="10800000">
            <a:off x="4435575" y="2558550"/>
            <a:ext cx="146100" cy="618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6" name="Google Shape;2856;p134"/>
          <p:cNvSpPr txBox="1"/>
          <p:nvPr/>
        </p:nvSpPr>
        <p:spPr>
          <a:xfrm>
            <a:off x="234525" y="1017725"/>
            <a:ext cx="8406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large amounts of ethanol are present, they disrupt the lipids, and the membrane loses its structure.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7" name="Google Shape;2857;p134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2" name="Google Shape;2862;p13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80020"/>
            <a:ext cx="9143998" cy="3372180"/>
          </a:xfrm>
          <a:prstGeom prst="rect">
            <a:avLst/>
          </a:prstGeom>
          <a:noFill/>
          <a:ln>
            <a:noFill/>
          </a:ln>
        </p:spPr>
      </p:pic>
      <p:sp>
        <p:nvSpPr>
          <p:cNvPr id="2863" name="Google Shape;2863;p135"/>
          <p:cNvSpPr/>
          <p:nvPr/>
        </p:nvSpPr>
        <p:spPr>
          <a:xfrm>
            <a:off x="3960675" y="2059775"/>
            <a:ext cx="1184400" cy="50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4" name="Google Shape;2864;p135"/>
          <p:cNvSpPr/>
          <p:nvPr/>
        </p:nvSpPr>
        <p:spPr>
          <a:xfrm rot="6566887">
            <a:off x="4563913" y="2541219"/>
            <a:ext cx="118035" cy="93556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5" name="Google Shape;2865;p135"/>
          <p:cNvSpPr/>
          <p:nvPr/>
        </p:nvSpPr>
        <p:spPr>
          <a:xfrm rot="10800000">
            <a:off x="4735760" y="2541353"/>
            <a:ext cx="117900" cy="933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6" name="Google Shape;2866;p135"/>
          <p:cNvSpPr/>
          <p:nvPr/>
        </p:nvSpPr>
        <p:spPr>
          <a:xfrm rot="9760325">
            <a:off x="4735775" y="2541472"/>
            <a:ext cx="117848" cy="9308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7" name="Google Shape;2867;p135"/>
          <p:cNvSpPr/>
          <p:nvPr/>
        </p:nvSpPr>
        <p:spPr>
          <a:xfrm rot="7876922">
            <a:off x="4602916" y="2525175"/>
            <a:ext cx="117769" cy="93132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8" name="Google Shape;2868;p135"/>
          <p:cNvSpPr/>
          <p:nvPr/>
        </p:nvSpPr>
        <p:spPr>
          <a:xfrm rot="8484512">
            <a:off x="4646016" y="2525230"/>
            <a:ext cx="117833" cy="93048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9" name="Google Shape;2869;p135"/>
          <p:cNvSpPr/>
          <p:nvPr/>
        </p:nvSpPr>
        <p:spPr>
          <a:xfrm rot="10640529" flipH="1">
            <a:off x="4849716" y="2555033"/>
            <a:ext cx="155267" cy="7658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0" name="Google Shape;2870;p135"/>
          <p:cNvSpPr/>
          <p:nvPr/>
        </p:nvSpPr>
        <p:spPr>
          <a:xfrm rot="10800000">
            <a:off x="4435575" y="2558550"/>
            <a:ext cx="146100" cy="618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1" name="Google Shape;2871;p135"/>
          <p:cNvSpPr txBox="1"/>
          <p:nvPr/>
        </p:nvSpPr>
        <p:spPr>
          <a:xfrm>
            <a:off x="234525" y="1017725"/>
            <a:ext cx="8406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Ethanol is most effective when at 90% concentration &amp; above.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2" name="Google Shape;2872;p135"/>
          <p:cNvSpPr txBox="1"/>
          <p:nvPr/>
        </p:nvSpPr>
        <p:spPr>
          <a:xfrm>
            <a:off x="5253075" y="4901650"/>
            <a:ext cx="436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*Ethanol size increased in magnitude for illustrative purposes only. Not true to size.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2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" name="Google Shape;2877;p1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71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8" name="Google Shape;2878;p136"/>
          <p:cNvSpPr txBox="1"/>
          <p:nvPr/>
        </p:nvSpPr>
        <p:spPr>
          <a:xfrm>
            <a:off x="186250" y="1232550"/>
            <a:ext cx="34920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disrupts the gradients present in the cell and denatures it. This is why hand sanitizer is a effective treatment for viruses that are encased within a membrane, such as COVID19, or influenza.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79" name="Google Shape;2879;p136"/>
          <p:cNvGrpSpPr/>
          <p:nvPr/>
        </p:nvGrpSpPr>
        <p:grpSpPr>
          <a:xfrm>
            <a:off x="3525508" y="320778"/>
            <a:ext cx="1707678" cy="1528660"/>
            <a:chOff x="5419145" y="80478"/>
            <a:chExt cx="1707678" cy="1528660"/>
          </a:xfrm>
        </p:grpSpPr>
        <p:grpSp>
          <p:nvGrpSpPr>
            <p:cNvPr id="2880" name="Google Shape;2880;p136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2881" name="Google Shape;2881;p136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136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136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84" name="Google Shape;2884;p136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85" name="Google Shape;2885;p136"/>
          <p:cNvGrpSpPr/>
          <p:nvPr/>
        </p:nvGrpSpPr>
        <p:grpSpPr>
          <a:xfrm>
            <a:off x="5461345" y="1978516"/>
            <a:ext cx="1707678" cy="1528660"/>
            <a:chOff x="5419145" y="80478"/>
            <a:chExt cx="1707678" cy="1528660"/>
          </a:xfrm>
        </p:grpSpPr>
        <p:grpSp>
          <p:nvGrpSpPr>
            <p:cNvPr id="2886" name="Google Shape;2886;p136"/>
            <p:cNvGrpSpPr/>
            <p:nvPr/>
          </p:nvGrpSpPr>
          <p:grpSpPr>
            <a:xfrm>
              <a:off x="5419145" y="80478"/>
              <a:ext cx="1707678" cy="1528660"/>
              <a:chOff x="6087251" y="737625"/>
              <a:chExt cx="2313300" cy="2273100"/>
            </a:xfrm>
          </p:grpSpPr>
          <p:sp>
            <p:nvSpPr>
              <p:cNvPr id="2887" name="Google Shape;2887;p136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CCCC"/>
              </a:solidFill>
              <a:ln w="28575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136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28575" cap="flat" cmpd="sng">
                <a:solidFill>
                  <a:schemeClr val="lt1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136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90" name="Google Shape;2890;p136"/>
            <p:cNvSpPr/>
            <p:nvPr/>
          </p:nvSpPr>
          <p:spPr>
            <a:xfrm>
              <a:off x="5694875" y="3131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91" name="Google Shape;2891;p136"/>
          <p:cNvGrpSpPr/>
          <p:nvPr/>
        </p:nvGrpSpPr>
        <p:grpSpPr>
          <a:xfrm>
            <a:off x="5007525" y="690187"/>
            <a:ext cx="433789" cy="208097"/>
            <a:chOff x="2997400" y="1913400"/>
            <a:chExt cx="5382000" cy="2793250"/>
          </a:xfrm>
        </p:grpSpPr>
        <p:sp>
          <p:nvSpPr>
            <p:cNvPr id="2892" name="Google Shape;2892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02" name="Google Shape;2902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903" name="Google Shape;2903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04" name="Google Shape;2904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05" name="Google Shape;2905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06" name="Google Shape;2906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07" name="Google Shape;2907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08" name="Google Shape;2908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11" name="Google Shape;2911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sp>
        <p:nvSpPr>
          <p:cNvPr id="2912" name="Google Shape;2912;p136"/>
          <p:cNvSpPr/>
          <p:nvPr/>
        </p:nvSpPr>
        <p:spPr>
          <a:xfrm rot="-517550">
            <a:off x="7241092" y="770645"/>
            <a:ext cx="1162145" cy="1183061"/>
          </a:xfrm>
          <a:prstGeom prst="flowChartAlternateProcess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EtOH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3" name="Google Shape;2913;p136"/>
          <p:cNvSpPr/>
          <p:nvPr/>
        </p:nvSpPr>
        <p:spPr>
          <a:xfrm>
            <a:off x="7623450" y="3790087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4" name="Google Shape;2914;p136"/>
          <p:cNvSpPr/>
          <p:nvPr/>
        </p:nvSpPr>
        <p:spPr>
          <a:xfrm rot="-515863">
            <a:off x="7441115" y="520069"/>
            <a:ext cx="545834" cy="258810"/>
          </a:xfrm>
          <a:prstGeom prst="trapezoid">
            <a:avLst>
              <a:gd name="adj" fmla="val 25000"/>
            </a:avLst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5" name="Google Shape;2915;p136"/>
          <p:cNvSpPr/>
          <p:nvPr/>
        </p:nvSpPr>
        <p:spPr>
          <a:xfrm rot="-515656">
            <a:off x="7605897" y="142901"/>
            <a:ext cx="120453" cy="38079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6" name="Google Shape;2916;p136"/>
          <p:cNvSpPr/>
          <p:nvPr/>
        </p:nvSpPr>
        <p:spPr>
          <a:xfrm rot="810158">
            <a:off x="6933977" y="85177"/>
            <a:ext cx="758332" cy="242735"/>
          </a:xfrm>
          <a:custGeom>
            <a:avLst/>
            <a:gdLst/>
            <a:ahLst/>
            <a:cxnLst/>
            <a:rect l="l" t="t" r="r" b="b"/>
            <a:pathLst>
              <a:path w="30332" h="9709" extrusionOk="0">
                <a:moveTo>
                  <a:pt x="30332" y="6010"/>
                </a:moveTo>
                <a:cubicBezTo>
                  <a:pt x="29592" y="5024"/>
                  <a:pt x="30085" y="462"/>
                  <a:pt x="25893" y="92"/>
                </a:cubicBezTo>
                <a:cubicBezTo>
                  <a:pt x="21701" y="-278"/>
                  <a:pt x="9494" y="2188"/>
                  <a:pt x="5178" y="3791"/>
                </a:cubicBezTo>
                <a:cubicBezTo>
                  <a:pt x="863" y="5394"/>
                  <a:pt x="863" y="8723"/>
                  <a:pt x="0" y="9709"/>
                </a:cubicBezTo>
              </a:path>
            </a:pathLst>
          </a:custGeom>
          <a:noFill/>
          <a:ln w="76200" cap="flat" cmpd="sng">
            <a:solidFill>
              <a:srgbClr val="C9DAF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917" name="Google Shape;2917;p136"/>
          <p:cNvCxnSpPr/>
          <p:nvPr/>
        </p:nvCxnSpPr>
        <p:spPr>
          <a:xfrm flipH="1">
            <a:off x="5169325" y="231200"/>
            <a:ext cx="1757100" cy="684300"/>
          </a:xfrm>
          <a:prstGeom prst="straightConnector1">
            <a:avLst/>
          </a:prstGeom>
          <a:noFill/>
          <a:ln w="1905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18" name="Google Shape;2918;p136"/>
          <p:cNvGrpSpPr/>
          <p:nvPr/>
        </p:nvGrpSpPr>
        <p:grpSpPr>
          <a:xfrm>
            <a:off x="5441325" y="690187"/>
            <a:ext cx="433789" cy="208097"/>
            <a:chOff x="2997400" y="1913400"/>
            <a:chExt cx="5382000" cy="2793250"/>
          </a:xfrm>
        </p:grpSpPr>
        <p:sp>
          <p:nvSpPr>
            <p:cNvPr id="2919" name="Google Shape;2919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29" name="Google Shape;2929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930" name="Google Shape;2930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31" name="Google Shape;2931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32" name="Google Shape;2932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33" name="Google Shape;2933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34" name="Google Shape;2934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35" name="Google Shape;2935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38" name="Google Shape;2938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grpSp>
        <p:nvGrpSpPr>
          <p:cNvPr id="2939" name="Google Shape;2939;p136"/>
          <p:cNvGrpSpPr/>
          <p:nvPr/>
        </p:nvGrpSpPr>
        <p:grpSpPr>
          <a:xfrm>
            <a:off x="5510500" y="413112"/>
            <a:ext cx="433789" cy="208097"/>
            <a:chOff x="2997400" y="1913400"/>
            <a:chExt cx="5382000" cy="2793250"/>
          </a:xfrm>
        </p:grpSpPr>
        <p:sp>
          <p:nvSpPr>
            <p:cNvPr id="2940" name="Google Shape;2940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50" name="Google Shape;2950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951" name="Google Shape;2951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52" name="Google Shape;2952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53" name="Google Shape;2953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54" name="Google Shape;2954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55" name="Google Shape;2955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56" name="Google Shape;2956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59" name="Google Shape;2959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grpSp>
        <p:nvGrpSpPr>
          <p:cNvPr id="2960" name="Google Shape;2960;p136"/>
          <p:cNvGrpSpPr/>
          <p:nvPr/>
        </p:nvGrpSpPr>
        <p:grpSpPr>
          <a:xfrm>
            <a:off x="5979200" y="627337"/>
            <a:ext cx="433789" cy="208097"/>
            <a:chOff x="2997400" y="1913400"/>
            <a:chExt cx="5382000" cy="2793250"/>
          </a:xfrm>
        </p:grpSpPr>
        <p:sp>
          <p:nvSpPr>
            <p:cNvPr id="2961" name="Google Shape;2961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71" name="Google Shape;2971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972" name="Google Shape;2972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73" name="Google Shape;2973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74" name="Google Shape;2974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75" name="Google Shape;2975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76" name="Google Shape;2976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77" name="Google Shape;2977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80" name="Google Shape;2980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grpSp>
        <p:nvGrpSpPr>
          <p:cNvPr id="2981" name="Google Shape;2981;p136"/>
          <p:cNvGrpSpPr/>
          <p:nvPr/>
        </p:nvGrpSpPr>
        <p:grpSpPr>
          <a:xfrm>
            <a:off x="6112100" y="320787"/>
            <a:ext cx="433789" cy="208097"/>
            <a:chOff x="2997400" y="1913400"/>
            <a:chExt cx="5382000" cy="2793250"/>
          </a:xfrm>
        </p:grpSpPr>
        <p:sp>
          <p:nvSpPr>
            <p:cNvPr id="2982" name="Google Shape;2982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2992" name="Google Shape;2992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2993" name="Google Shape;2993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94" name="Google Shape;2994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95" name="Google Shape;2995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96" name="Google Shape;2996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97" name="Google Shape;2997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2998" name="Google Shape;2998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3001" name="Google Shape;3001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grpSp>
        <p:nvGrpSpPr>
          <p:cNvPr id="3002" name="Google Shape;3002;p136"/>
          <p:cNvGrpSpPr/>
          <p:nvPr/>
        </p:nvGrpSpPr>
        <p:grpSpPr>
          <a:xfrm>
            <a:off x="6467675" y="469312"/>
            <a:ext cx="433789" cy="208097"/>
            <a:chOff x="2997400" y="1913400"/>
            <a:chExt cx="5382000" cy="2793250"/>
          </a:xfrm>
        </p:grpSpPr>
        <p:sp>
          <p:nvSpPr>
            <p:cNvPr id="3003" name="Google Shape;3003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3013" name="Google Shape;3013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3014" name="Google Shape;3014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15" name="Google Shape;3015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16" name="Google Shape;3016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17" name="Google Shape;3017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18" name="Google Shape;3018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19" name="Google Shape;3019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3022" name="Google Shape;3022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  <p:grpSp>
        <p:nvGrpSpPr>
          <p:cNvPr id="3023" name="Google Shape;3023;p136"/>
          <p:cNvGrpSpPr/>
          <p:nvPr/>
        </p:nvGrpSpPr>
        <p:grpSpPr>
          <a:xfrm>
            <a:off x="4956775" y="469312"/>
            <a:ext cx="433789" cy="208097"/>
            <a:chOff x="2997400" y="1913400"/>
            <a:chExt cx="5382000" cy="2793250"/>
          </a:xfrm>
        </p:grpSpPr>
        <p:sp>
          <p:nvSpPr>
            <p:cNvPr id="3024" name="Google Shape;3024;p136"/>
            <p:cNvSpPr/>
            <p:nvPr/>
          </p:nvSpPr>
          <p:spPr>
            <a:xfrm>
              <a:off x="4163025" y="202110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136"/>
            <p:cNvSpPr/>
            <p:nvPr/>
          </p:nvSpPr>
          <p:spPr>
            <a:xfrm>
              <a:off x="3118325" y="3559225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136"/>
            <p:cNvSpPr/>
            <p:nvPr/>
          </p:nvSpPr>
          <p:spPr>
            <a:xfrm rot="1814859">
              <a:off x="4404079" y="3166691"/>
              <a:ext cx="703937" cy="230974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136"/>
            <p:cNvSpPr/>
            <p:nvPr/>
          </p:nvSpPr>
          <p:spPr>
            <a:xfrm rot="-1757793">
              <a:off x="6058402" y="3166606"/>
              <a:ext cx="703819" cy="231158"/>
            </a:xfrm>
            <a:prstGeom prst="rect">
              <a:avLst/>
            </a:prstGeom>
            <a:solidFill>
              <a:srgbClr val="00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136"/>
            <p:cNvSpPr/>
            <p:nvPr/>
          </p:nvSpPr>
          <p:spPr>
            <a:xfrm>
              <a:off x="6494250" y="2120375"/>
              <a:ext cx="1375500" cy="1352100"/>
            </a:xfrm>
            <a:prstGeom prst="ellipse">
              <a:avLst/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136"/>
            <p:cNvSpPr/>
            <p:nvPr/>
          </p:nvSpPr>
          <p:spPr>
            <a:xfrm>
              <a:off x="5753550" y="4150150"/>
              <a:ext cx="509400" cy="4488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136"/>
            <p:cNvSpPr/>
            <p:nvPr/>
          </p:nvSpPr>
          <p:spPr>
            <a:xfrm>
              <a:off x="4808550" y="26874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136"/>
            <p:cNvSpPr/>
            <p:nvPr/>
          </p:nvSpPr>
          <p:spPr>
            <a:xfrm>
              <a:off x="4955575" y="415015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136"/>
            <p:cNvSpPr/>
            <p:nvPr/>
          </p:nvSpPr>
          <p:spPr>
            <a:xfrm>
              <a:off x="7749100" y="2758475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136"/>
            <p:cNvSpPr/>
            <p:nvPr/>
          </p:nvSpPr>
          <p:spPr>
            <a:xfrm>
              <a:off x="5354546" y="3249638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3034" name="Google Shape;3034;p136"/>
            <p:cNvSpPr/>
            <p:nvPr/>
          </p:nvSpPr>
          <p:spPr>
            <a:xfrm>
              <a:off x="6900709" y="2556625"/>
              <a:ext cx="562590" cy="47959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660000"/>
                  </a:solidFill>
                  <a:latin typeface="Calibri"/>
                </a:rPr>
                <a:t>O</a:t>
              </a:r>
            </a:p>
          </p:txBody>
        </p:sp>
        <p:sp>
          <p:nvSpPr>
            <p:cNvPr id="3035" name="Google Shape;3035;p136"/>
            <p:cNvSpPr/>
            <p:nvPr/>
          </p:nvSpPr>
          <p:spPr>
            <a:xfrm>
              <a:off x="7925198" y="2918831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36" name="Google Shape;3036;p136"/>
            <p:cNvSpPr/>
            <p:nvPr/>
          </p:nvSpPr>
          <p:spPr>
            <a:xfrm>
              <a:off x="5131673" y="431051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37" name="Google Shape;3037;p136"/>
            <p:cNvSpPr/>
            <p:nvPr/>
          </p:nvSpPr>
          <p:spPr>
            <a:xfrm>
              <a:off x="5902187" y="4282951"/>
              <a:ext cx="212126" cy="1832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38" name="Google Shape;3038;p136"/>
            <p:cNvSpPr/>
            <p:nvPr/>
          </p:nvSpPr>
          <p:spPr>
            <a:xfrm>
              <a:off x="4278673" y="2127606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39" name="Google Shape;3039;p136"/>
            <p:cNvSpPr/>
            <p:nvPr/>
          </p:nvSpPr>
          <p:spPr>
            <a:xfrm>
              <a:off x="3233973" y="3665744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  <p:sp>
          <p:nvSpPr>
            <p:cNvPr id="3040" name="Google Shape;3040;p136"/>
            <p:cNvSpPr/>
            <p:nvPr/>
          </p:nvSpPr>
          <p:spPr>
            <a:xfrm>
              <a:off x="3122850" y="2235875"/>
              <a:ext cx="1575300" cy="1601700"/>
            </a:xfrm>
            <a:prstGeom prst="ellipse">
              <a:avLst/>
            </a:prstGeom>
            <a:solidFill>
              <a:srgbClr val="999999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136"/>
            <p:cNvSpPr/>
            <p:nvPr/>
          </p:nvSpPr>
          <p:spPr>
            <a:xfrm>
              <a:off x="2997400" y="1913400"/>
              <a:ext cx="630300" cy="556500"/>
            </a:xfrm>
            <a:prstGeom prst="ellipse">
              <a:avLst/>
            </a:prstGeom>
            <a:solidFill>
              <a:srgbClr val="F3F3F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136"/>
            <p:cNvSpPr/>
            <p:nvPr/>
          </p:nvSpPr>
          <p:spPr>
            <a:xfrm>
              <a:off x="3682471" y="2758475"/>
              <a:ext cx="456047" cy="47738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  <p:sp>
          <p:nvSpPr>
            <p:cNvPr id="3043" name="Google Shape;3043;p136"/>
            <p:cNvSpPr/>
            <p:nvPr/>
          </p:nvSpPr>
          <p:spPr>
            <a:xfrm>
              <a:off x="3173498" y="2073769"/>
              <a:ext cx="278101" cy="235774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rgbClr val="B7B7B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rgbClr val="B7B7B7"/>
                  </a:solidFill>
                  <a:latin typeface="Calibri"/>
                </a:rPr>
                <a:t>H</a:t>
              </a:r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8" name="Google Shape;3048;p1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Hand Sanitizer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9" name="Google Shape;3049;p137"/>
          <p:cNvSpPr txBox="1"/>
          <p:nvPr/>
        </p:nvSpPr>
        <p:spPr>
          <a:xfrm>
            <a:off x="186250" y="1232550"/>
            <a:ext cx="43197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However, this renders Hand Sanitizer unable to protect against viruses that are not encapsulated within a cell membrane, such as rhinovirus, norovirus, and Hepatitis A.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0" name="Google Shape;3050;p137"/>
          <p:cNvSpPr/>
          <p:nvPr/>
        </p:nvSpPr>
        <p:spPr>
          <a:xfrm>
            <a:off x="4934675" y="389025"/>
            <a:ext cx="4033500" cy="21321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3BB4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1" name="Google Shape;3051;p137"/>
          <p:cNvSpPr/>
          <p:nvPr/>
        </p:nvSpPr>
        <p:spPr>
          <a:xfrm>
            <a:off x="4934675" y="2825250"/>
            <a:ext cx="4033500" cy="2132100"/>
          </a:xfrm>
          <a:prstGeom prst="rect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52" name="Google Shape;3052;p13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3200" y="445025"/>
            <a:ext cx="1934326" cy="20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3" name="Google Shape;3053;p13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5825" y="3132225"/>
            <a:ext cx="2109074" cy="151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4" name="Google Shape;3054;p13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0450" y="660950"/>
            <a:ext cx="508100" cy="112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5" name="Google Shape;3055;p13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0450" y="3132225"/>
            <a:ext cx="508100" cy="1127820"/>
          </a:xfrm>
          <a:prstGeom prst="rect">
            <a:avLst/>
          </a:prstGeom>
          <a:noFill/>
          <a:ln>
            <a:noFill/>
          </a:ln>
        </p:spPr>
      </p:pic>
      <p:sp>
        <p:nvSpPr>
          <p:cNvPr id="3056" name="Google Shape;3056;p137"/>
          <p:cNvSpPr/>
          <p:nvPr/>
        </p:nvSpPr>
        <p:spPr>
          <a:xfrm rot="-831662">
            <a:off x="7143748" y="1934296"/>
            <a:ext cx="2022393" cy="520023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EFFECTIVE</a:t>
            </a:r>
            <a:endParaRPr sz="26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3057" name="Google Shape;3057;p137"/>
          <p:cNvSpPr/>
          <p:nvPr/>
        </p:nvSpPr>
        <p:spPr>
          <a:xfrm rot="-831662">
            <a:off x="7143748" y="4388796"/>
            <a:ext cx="2022393" cy="520023"/>
          </a:xfrm>
          <a:prstGeom prst="rect">
            <a:avLst/>
          </a:prstGeom>
          <a:solidFill>
            <a:srgbClr val="FF00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INEFFECTIVE</a:t>
            </a:r>
            <a:endParaRPr sz="22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p1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3" name="Google Shape;3063;p138"/>
          <p:cNvSpPr txBox="1"/>
          <p:nvPr/>
        </p:nvSpPr>
        <p:spPr>
          <a:xfrm>
            <a:off x="186250" y="1232550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Soap is also capable of destroying plasma membranes of viruses, in a similar fashion to hand sanitizer.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4" name="Google Shape;3064;p13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850" y="1170125"/>
            <a:ext cx="4067750" cy="3274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" name="Google Shape;3069;p1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0" name="Google Shape;3070;p139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Many soaps contains a molecule called sodium stearate.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1" name="Google Shape;3071;p13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850" y="1170125"/>
            <a:ext cx="4067750" cy="327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2" name="Google Shape;3072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17486">
            <a:off x="173300" y="3091838"/>
            <a:ext cx="5302300" cy="14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Google Shape;3077;p1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8" name="Google Shape;3078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17486">
            <a:off x="173300" y="3091838"/>
            <a:ext cx="5302300" cy="14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9" name="Google Shape;3079;p140"/>
          <p:cNvSpPr txBox="1"/>
          <p:nvPr/>
        </p:nvSpPr>
        <p:spPr>
          <a:xfrm>
            <a:off x="186250" y="1232550"/>
            <a:ext cx="4585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Sodium stearate bears a striking resemblance to a phospholipid; it too has a hydrophilic head and a hydrophobic tail.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0" name="Google Shape;3080;p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490835">
            <a:off x="5590410" y="1289077"/>
            <a:ext cx="1510798" cy="5050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oogle Shape;3086;p141"/>
          <p:cNvSpPr/>
          <p:nvPr/>
        </p:nvSpPr>
        <p:spPr>
          <a:xfrm>
            <a:off x="3457575" y="4931732"/>
            <a:ext cx="56865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Phospholipid image from:  https://www.ck12.org/chemistry/phospholipids/lesson/Phospholipids-CHEM/</a:t>
            </a:r>
            <a:endParaRPr sz="1100"/>
          </a:p>
        </p:txBody>
      </p:sp>
      <p:pic>
        <p:nvPicPr>
          <p:cNvPr id="3087" name="Google Shape;3087;p14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3879" y="2571750"/>
            <a:ext cx="5460120" cy="242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8" name="Google Shape;3088;p14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3880" y="2571750"/>
            <a:ext cx="5460120" cy="242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9" name="Google Shape;3089;p14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3879" y="2561034"/>
            <a:ext cx="5471250" cy="2663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0" name="Google Shape;3090;p141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3163" y="2570207"/>
            <a:ext cx="5472685" cy="2660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1" name="Google Shape;3091;p141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2033" y="2575975"/>
            <a:ext cx="5472685" cy="2660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2" name="Google Shape;3092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860" y="1805240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3" name="Google Shape;3093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6568" y="2048723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4" name="Google Shape;3094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0827" y="1747492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5" name="Google Shape;3095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75179">
            <a:off x="8208350" y="1938347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6" name="Google Shape;3096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8627" y="1873159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7" name="Google Shape;3097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904067">
            <a:off x="3453491" y="2668826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8" name="Google Shape;3098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929" y="1832554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9" name="Google Shape;3099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596615">
            <a:off x="3111313" y="3316717"/>
            <a:ext cx="276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0" name="Google Shape;3100;p14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222562">
            <a:off x="3453490" y="4407661"/>
            <a:ext cx="276225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1" name="Google Shape;3101;p1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2" name="Google Shape;3102;p141"/>
          <p:cNvSpPr txBox="1"/>
          <p:nvPr/>
        </p:nvSpPr>
        <p:spPr>
          <a:xfrm>
            <a:off x="186250" y="1232550"/>
            <a:ext cx="2718300" cy="6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Due to this conformation, Sodium stearate is able to integrate and dissolve the cell membrane similar to Ethanol and Isopropyl alcohol.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Google Shape;3107;p142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0" name="Google Shape;3110;p142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11" name="Google Shape;3111;p142"/>
          <p:cNvGrpSpPr/>
          <p:nvPr/>
        </p:nvGrpSpPr>
        <p:grpSpPr>
          <a:xfrm>
            <a:off x="6765770" y="-320059"/>
            <a:ext cx="1707678" cy="1528660"/>
            <a:chOff x="6087251" y="737625"/>
            <a:chExt cx="2313300" cy="2273100"/>
          </a:xfrm>
        </p:grpSpPr>
        <p:sp>
          <p:nvSpPr>
            <p:cNvPr id="3112" name="Google Shape;3112;p142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142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142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5" name="Google Shape;3115;p142"/>
          <p:cNvSpPr/>
          <p:nvPr/>
        </p:nvSpPr>
        <p:spPr>
          <a:xfrm>
            <a:off x="7041500" y="-73588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16" name="Google Shape;3116;p142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17" name="Google Shape;3117;p142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118" name="Google Shape;3118;p142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142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142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382;p54">
            <a:extLst>
              <a:ext uri="{FF2B5EF4-FFF2-40B4-BE49-F238E27FC236}">
                <a16:creationId xmlns:a16="http://schemas.microsoft.com/office/drawing/2014/main" id="{EB9A310C-1723-AB6B-9EA7-EAC14A8118FF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7" name="Google Shape;383;p54">
            <a:extLst>
              <a:ext uri="{FF2B5EF4-FFF2-40B4-BE49-F238E27FC236}">
                <a16:creationId xmlns:a16="http://schemas.microsoft.com/office/drawing/2014/main" id="{FE93996B-7509-29CE-3F75-0524C9C2F801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5" name="Google Shape;3125;p143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8" name="Google Shape;3128;p143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9" name="Google Shape;3129;p143"/>
          <p:cNvGrpSpPr/>
          <p:nvPr/>
        </p:nvGrpSpPr>
        <p:grpSpPr>
          <a:xfrm>
            <a:off x="5709095" y="-9"/>
            <a:ext cx="1707678" cy="1528660"/>
            <a:chOff x="6765770" y="-320059"/>
            <a:chExt cx="1707678" cy="1528660"/>
          </a:xfrm>
        </p:grpSpPr>
        <p:grpSp>
          <p:nvGrpSpPr>
            <p:cNvPr id="3130" name="Google Shape;3130;p143"/>
            <p:cNvGrpSpPr/>
            <p:nvPr/>
          </p:nvGrpSpPr>
          <p:grpSpPr>
            <a:xfrm>
              <a:off x="6765770" y="-320059"/>
              <a:ext cx="1707678" cy="1528660"/>
              <a:chOff x="6087251" y="737625"/>
              <a:chExt cx="2313300" cy="2273100"/>
            </a:xfrm>
          </p:grpSpPr>
          <p:sp>
            <p:nvSpPr>
              <p:cNvPr id="3131" name="Google Shape;3131;p143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2" name="Google Shape;3132;p143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3" name="Google Shape;3133;p143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34" name="Google Shape;3134;p143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35" name="Google Shape;3135;p143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36" name="Google Shape;3136;p143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137" name="Google Shape;3137;p143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143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143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65A9A9C0-3102-5744-56CA-FFB466A97550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FDA4A368-8387-BB21-D05E-A7929C214E6E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4" name="Google Shape;3144;p144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7" name="Google Shape;3147;p144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48" name="Google Shape;3148;p144"/>
          <p:cNvGrpSpPr/>
          <p:nvPr/>
        </p:nvGrpSpPr>
        <p:grpSpPr>
          <a:xfrm rot="234630">
            <a:off x="4637811" y="310664"/>
            <a:ext cx="1707726" cy="1528703"/>
            <a:chOff x="6765770" y="-320059"/>
            <a:chExt cx="1707678" cy="1528660"/>
          </a:xfrm>
        </p:grpSpPr>
        <p:grpSp>
          <p:nvGrpSpPr>
            <p:cNvPr id="3149" name="Google Shape;3149;p144"/>
            <p:cNvGrpSpPr/>
            <p:nvPr/>
          </p:nvGrpSpPr>
          <p:grpSpPr>
            <a:xfrm>
              <a:off x="6765770" y="-320059"/>
              <a:ext cx="1707678" cy="1528660"/>
              <a:chOff x="6087251" y="737625"/>
              <a:chExt cx="2313300" cy="2273100"/>
            </a:xfrm>
          </p:grpSpPr>
          <p:sp>
            <p:nvSpPr>
              <p:cNvPr id="3150" name="Google Shape;3150;p144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1143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1" name="Google Shape;3151;p144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2" name="Google Shape;3152;p144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53" name="Google Shape;3153;p144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54" name="Google Shape;3154;p144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55" name="Google Shape;3155;p144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156" name="Google Shape;3156;p144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144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144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59" name="Google Shape;3159;p144"/>
          <p:cNvSpPr/>
          <p:nvPr/>
        </p:nvSpPr>
        <p:spPr>
          <a:xfrm>
            <a:off x="4882675" y="1895873"/>
            <a:ext cx="495990" cy="16880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0" name="Google Shape;3160;p144"/>
          <p:cNvSpPr/>
          <p:nvPr/>
        </p:nvSpPr>
        <p:spPr>
          <a:xfrm flipH="1">
            <a:off x="5783685" y="1884212"/>
            <a:ext cx="495990" cy="16880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5C94320B-B68C-426A-5100-2C7D03BDB246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D7669662-A4F5-4B5E-0778-1B9B2FA7FB9F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p145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3167" name="Google Shape;3167;p145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8" name="Google Shape;3168;p145"/>
          <p:cNvGrpSpPr/>
          <p:nvPr/>
        </p:nvGrpSpPr>
        <p:grpSpPr>
          <a:xfrm rot="234420">
            <a:off x="4622060" y="986293"/>
            <a:ext cx="1707714" cy="1528814"/>
            <a:chOff x="6087251" y="737625"/>
            <a:chExt cx="2313300" cy="2273100"/>
          </a:xfrm>
        </p:grpSpPr>
        <p:sp>
          <p:nvSpPr>
            <p:cNvPr id="3169" name="Google Shape;3169;p145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145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145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2" name="Google Shape;3172;p145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3" name="Google Shape;3173;p145"/>
          <p:cNvSpPr/>
          <p:nvPr/>
        </p:nvSpPr>
        <p:spPr>
          <a:xfrm>
            <a:off x="0" y="2244100"/>
            <a:ext cx="9144000" cy="289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4" name="Google Shape;3174;p145"/>
          <p:cNvSpPr/>
          <p:nvPr/>
        </p:nvSpPr>
        <p:spPr>
          <a:xfrm rot="234706">
            <a:off x="4919271" y="1723084"/>
            <a:ext cx="1156336" cy="1035749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" name="Google Shape;3175;p145"/>
          <p:cNvSpPr/>
          <p:nvPr/>
        </p:nvSpPr>
        <p:spPr>
          <a:xfrm>
            <a:off x="4668650" y="2183100"/>
            <a:ext cx="285000" cy="609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6" name="Google Shape;3176;p145"/>
          <p:cNvSpPr/>
          <p:nvPr/>
        </p:nvSpPr>
        <p:spPr>
          <a:xfrm>
            <a:off x="6013400" y="2183100"/>
            <a:ext cx="285000" cy="609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7" name="Google Shape;3177;p145"/>
          <p:cNvSpPr/>
          <p:nvPr/>
        </p:nvSpPr>
        <p:spPr>
          <a:xfrm>
            <a:off x="4640825" y="2103150"/>
            <a:ext cx="166800" cy="8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8" name="Google Shape;3178;p145"/>
          <p:cNvSpPr/>
          <p:nvPr/>
        </p:nvSpPr>
        <p:spPr>
          <a:xfrm>
            <a:off x="6159425" y="2102900"/>
            <a:ext cx="166800" cy="8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9" name="Google Shape;3179;p145"/>
          <p:cNvSpPr/>
          <p:nvPr/>
        </p:nvSpPr>
        <p:spPr>
          <a:xfrm>
            <a:off x="4668650" y="2141375"/>
            <a:ext cx="166800" cy="4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0" name="Google Shape;3180;p145"/>
          <p:cNvSpPr/>
          <p:nvPr/>
        </p:nvSpPr>
        <p:spPr>
          <a:xfrm>
            <a:off x="6144475" y="2141375"/>
            <a:ext cx="166800" cy="4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2" name="Google Shape;3182;p145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2D405815-27BB-1085-D06A-BCDF16D129E7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9C0BEF11-FAD2-C615-D747-B82CA852BA21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p146"/>
          <p:cNvSpPr/>
          <p:nvPr/>
        </p:nvSpPr>
        <p:spPr>
          <a:xfrm>
            <a:off x="5946400" y="2935975"/>
            <a:ext cx="917088" cy="196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3189" name="Google Shape;3189;p146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0" name="Google Shape;3190;p146"/>
          <p:cNvGrpSpPr/>
          <p:nvPr/>
        </p:nvGrpSpPr>
        <p:grpSpPr>
          <a:xfrm rot="234420">
            <a:off x="4622185" y="1602943"/>
            <a:ext cx="1707714" cy="1528814"/>
            <a:chOff x="6087251" y="737625"/>
            <a:chExt cx="2313300" cy="2273100"/>
          </a:xfrm>
        </p:grpSpPr>
        <p:sp>
          <p:nvSpPr>
            <p:cNvPr id="3191" name="Google Shape;3191;p146"/>
            <p:cNvSpPr/>
            <p:nvPr/>
          </p:nvSpPr>
          <p:spPr>
            <a:xfrm>
              <a:off x="6087251" y="737625"/>
              <a:ext cx="2313300" cy="2273100"/>
            </a:xfrm>
            <a:prstGeom prst="ellipse">
              <a:avLst/>
            </a:prstGeom>
            <a:solidFill>
              <a:srgbClr val="CC0000"/>
            </a:solidFill>
            <a:ln w="114300" cap="flat" cmpd="sng">
              <a:solidFill>
                <a:srgbClr val="CC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146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146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4" name="Google Shape;3194;p146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5" name="Google Shape;3195;p146"/>
          <p:cNvSpPr/>
          <p:nvPr/>
        </p:nvSpPr>
        <p:spPr>
          <a:xfrm>
            <a:off x="0" y="2244100"/>
            <a:ext cx="9144000" cy="289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7" name="Google Shape;3197;p146"/>
          <p:cNvSpPr/>
          <p:nvPr/>
        </p:nvSpPr>
        <p:spPr>
          <a:xfrm>
            <a:off x="4668650" y="2183100"/>
            <a:ext cx="99600" cy="609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8" name="Google Shape;3198;p146"/>
          <p:cNvSpPr/>
          <p:nvPr/>
        </p:nvSpPr>
        <p:spPr>
          <a:xfrm>
            <a:off x="6166475" y="2183100"/>
            <a:ext cx="132000" cy="609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9" name="Google Shape;3199;p146"/>
          <p:cNvSpPr/>
          <p:nvPr/>
        </p:nvSpPr>
        <p:spPr>
          <a:xfrm>
            <a:off x="4640825" y="2103150"/>
            <a:ext cx="99600" cy="8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0" name="Google Shape;3200;p146"/>
          <p:cNvSpPr/>
          <p:nvPr/>
        </p:nvSpPr>
        <p:spPr>
          <a:xfrm>
            <a:off x="6221525" y="2102900"/>
            <a:ext cx="158400" cy="8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2" name="Google Shape;3202;p146"/>
          <p:cNvSpPr txBox="1"/>
          <p:nvPr/>
        </p:nvSpPr>
        <p:spPr>
          <a:xfrm>
            <a:off x="56775" y="2989575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COVID-19 gains entry into cells by SPIKE protein and ACE2 receptor interaction.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55D11712-8F69-8DE8-B8DE-02F90774610E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EC1901C7-ACFF-52F7-5907-F799A82FB467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  <p:sp>
        <p:nvSpPr>
          <p:cNvPr id="3196" name="Google Shape;3196;p146"/>
          <p:cNvSpPr/>
          <p:nvPr/>
        </p:nvSpPr>
        <p:spPr>
          <a:xfrm rot="234706">
            <a:off x="5673196" y="3027809"/>
            <a:ext cx="1156336" cy="1035749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7" name="Google Shape;3207;p147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0" name="Google Shape;3210;p147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11" name="Google Shape;3211;p147"/>
          <p:cNvGrpSpPr/>
          <p:nvPr/>
        </p:nvGrpSpPr>
        <p:grpSpPr>
          <a:xfrm>
            <a:off x="6823210" y="-252530"/>
            <a:ext cx="1592740" cy="1400750"/>
            <a:chOff x="6165061" y="838039"/>
            <a:chExt cx="2157600" cy="2082900"/>
          </a:xfrm>
        </p:grpSpPr>
        <p:sp>
          <p:nvSpPr>
            <p:cNvPr id="3212" name="Google Shape;3212;p147"/>
            <p:cNvSpPr/>
            <p:nvPr/>
          </p:nvSpPr>
          <p:spPr>
            <a:xfrm>
              <a:off x="6165061" y="838039"/>
              <a:ext cx="2157600" cy="20829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147"/>
            <p:cNvSpPr/>
            <p:nvPr/>
          </p:nvSpPr>
          <p:spPr>
            <a:xfrm>
              <a:off x="6270643" y="961657"/>
              <a:ext cx="1946400" cy="183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4" name="Google Shape;3214;p147"/>
          <p:cNvSpPr/>
          <p:nvPr/>
        </p:nvSpPr>
        <p:spPr>
          <a:xfrm>
            <a:off x="7041500" y="-73588"/>
            <a:ext cx="1156226" cy="1035743"/>
          </a:xfrm>
          <a:custGeom>
            <a:avLst/>
            <a:gdLst/>
            <a:ahLst/>
            <a:cxnLst/>
            <a:rect l="l" t="t" r="r" b="b"/>
            <a:pathLst>
              <a:path w="60798" h="73942" extrusionOk="0">
                <a:moveTo>
                  <a:pt x="14656" y="15522"/>
                </a:moveTo>
                <a:cubicBezTo>
                  <a:pt x="12625" y="16791"/>
                  <a:pt x="7181" y="20602"/>
                  <a:pt x="9576" y="20602"/>
                </a:cubicBezTo>
                <a:cubicBezTo>
                  <a:pt x="16964" y="20602"/>
                  <a:pt x="22816" y="13985"/>
                  <a:pt x="29049" y="10018"/>
                </a:cubicBezTo>
                <a:cubicBezTo>
                  <a:pt x="31605" y="8391"/>
                  <a:pt x="38015" y="2900"/>
                  <a:pt x="37092" y="5785"/>
                </a:cubicBezTo>
                <a:cubicBezTo>
                  <a:pt x="34207" y="14798"/>
                  <a:pt x="30679" y="23594"/>
                  <a:pt x="27356" y="32455"/>
                </a:cubicBezTo>
                <a:cubicBezTo>
                  <a:pt x="26212" y="35505"/>
                  <a:pt x="22087" y="39466"/>
                  <a:pt x="24392" y="41768"/>
                </a:cubicBezTo>
                <a:cubicBezTo>
                  <a:pt x="27879" y="45251"/>
                  <a:pt x="33914" y="39131"/>
                  <a:pt x="38786" y="38382"/>
                </a:cubicBezTo>
                <a:cubicBezTo>
                  <a:pt x="40208" y="38163"/>
                  <a:pt x="43301" y="37817"/>
                  <a:pt x="43019" y="39228"/>
                </a:cubicBezTo>
                <a:cubicBezTo>
                  <a:pt x="41134" y="48659"/>
                  <a:pt x="24009" y="49996"/>
                  <a:pt x="15079" y="46425"/>
                </a:cubicBezTo>
                <a:cubicBezTo>
                  <a:pt x="13075" y="45623"/>
                  <a:pt x="12461" y="41761"/>
                  <a:pt x="13809" y="40075"/>
                </a:cubicBezTo>
                <a:cubicBezTo>
                  <a:pt x="18273" y="34495"/>
                  <a:pt x="29599" y="31982"/>
                  <a:pt x="34976" y="36688"/>
                </a:cubicBezTo>
                <a:cubicBezTo>
                  <a:pt x="40938" y="41905"/>
                  <a:pt x="32300" y="52534"/>
                  <a:pt x="33282" y="60395"/>
                </a:cubicBezTo>
                <a:cubicBezTo>
                  <a:pt x="33807" y="64598"/>
                  <a:pt x="42059" y="61570"/>
                  <a:pt x="45982" y="59972"/>
                </a:cubicBezTo>
                <a:cubicBezTo>
                  <a:pt x="49164" y="58675"/>
                  <a:pt x="48943" y="53645"/>
                  <a:pt x="49369" y="50235"/>
                </a:cubicBezTo>
                <a:cubicBezTo>
                  <a:pt x="50487" y="41287"/>
                  <a:pt x="47886" y="29309"/>
                  <a:pt x="40056" y="24835"/>
                </a:cubicBezTo>
                <a:cubicBezTo>
                  <a:pt x="29693" y="18913"/>
                  <a:pt x="10889" y="21450"/>
                  <a:pt x="7459" y="10018"/>
                </a:cubicBezTo>
                <a:cubicBezTo>
                  <a:pt x="4493" y="132"/>
                  <a:pt x="15929" y="3717"/>
                  <a:pt x="25662" y="282"/>
                </a:cubicBezTo>
                <a:cubicBezTo>
                  <a:pt x="28861" y="-847"/>
                  <a:pt x="31599" y="4328"/>
                  <a:pt x="32859" y="7478"/>
                </a:cubicBezTo>
                <a:cubicBezTo>
                  <a:pt x="35860" y="14982"/>
                  <a:pt x="31393" y="23956"/>
                  <a:pt x="27779" y="31185"/>
                </a:cubicBezTo>
                <a:cubicBezTo>
                  <a:pt x="26227" y="34290"/>
                  <a:pt x="22025" y="37205"/>
                  <a:pt x="23122" y="40498"/>
                </a:cubicBezTo>
                <a:cubicBezTo>
                  <a:pt x="25256" y="46905"/>
                  <a:pt x="36281" y="44757"/>
                  <a:pt x="43019" y="44308"/>
                </a:cubicBezTo>
                <a:cubicBezTo>
                  <a:pt x="43128" y="44301"/>
                  <a:pt x="48431" y="42901"/>
                  <a:pt x="48522" y="43038"/>
                </a:cubicBezTo>
                <a:cubicBezTo>
                  <a:pt x="51826" y="47992"/>
                  <a:pt x="41963" y="53042"/>
                  <a:pt x="37939" y="57432"/>
                </a:cubicBezTo>
                <a:cubicBezTo>
                  <a:pt x="32261" y="63626"/>
                  <a:pt x="27292" y="73942"/>
                  <a:pt x="18889" y="73942"/>
                </a:cubicBezTo>
                <a:cubicBezTo>
                  <a:pt x="13685" y="73942"/>
                  <a:pt x="11178" y="66680"/>
                  <a:pt x="8729" y="62088"/>
                </a:cubicBezTo>
                <a:cubicBezTo>
                  <a:pt x="5465" y="55967"/>
                  <a:pt x="1263" y="45193"/>
                  <a:pt x="7036" y="41345"/>
                </a:cubicBezTo>
                <a:cubicBezTo>
                  <a:pt x="10782" y="38848"/>
                  <a:pt x="14720" y="46044"/>
                  <a:pt x="18466" y="48542"/>
                </a:cubicBezTo>
                <a:cubicBezTo>
                  <a:pt x="19714" y="49374"/>
                  <a:pt x="21017" y="46597"/>
                  <a:pt x="21429" y="45155"/>
                </a:cubicBezTo>
                <a:cubicBezTo>
                  <a:pt x="23877" y="36590"/>
                  <a:pt x="7408" y="34097"/>
                  <a:pt x="1109" y="27798"/>
                </a:cubicBezTo>
                <a:cubicBezTo>
                  <a:pt x="-1359" y="25330"/>
                  <a:pt x="967" y="19872"/>
                  <a:pt x="3649" y="17638"/>
                </a:cubicBezTo>
                <a:cubicBezTo>
                  <a:pt x="4959" y="16547"/>
                  <a:pt x="7672" y="13939"/>
                  <a:pt x="8306" y="15522"/>
                </a:cubicBezTo>
                <a:cubicBezTo>
                  <a:pt x="9883" y="19461"/>
                  <a:pt x="6798" y="24692"/>
                  <a:pt x="9152" y="28222"/>
                </a:cubicBezTo>
                <a:cubicBezTo>
                  <a:pt x="10882" y="30816"/>
                  <a:pt x="15793" y="28979"/>
                  <a:pt x="18466" y="27375"/>
                </a:cubicBezTo>
                <a:cubicBezTo>
                  <a:pt x="22870" y="24732"/>
                  <a:pt x="15478" y="17541"/>
                  <a:pt x="14232" y="12558"/>
                </a:cubicBezTo>
                <a:cubicBezTo>
                  <a:pt x="13239" y="8588"/>
                  <a:pt x="18707" y="4569"/>
                  <a:pt x="22699" y="3668"/>
                </a:cubicBezTo>
                <a:cubicBezTo>
                  <a:pt x="28344" y="2393"/>
                  <a:pt x="36245" y="-264"/>
                  <a:pt x="40056" y="4092"/>
                </a:cubicBezTo>
                <a:cubicBezTo>
                  <a:pt x="45741" y="10591"/>
                  <a:pt x="44388" y="20890"/>
                  <a:pt x="45136" y="29492"/>
                </a:cubicBezTo>
                <a:cubicBezTo>
                  <a:pt x="45605" y="34880"/>
                  <a:pt x="44080" y="40275"/>
                  <a:pt x="43019" y="45578"/>
                </a:cubicBezTo>
                <a:cubicBezTo>
                  <a:pt x="42650" y="47424"/>
                  <a:pt x="40183" y="50037"/>
                  <a:pt x="41749" y="51082"/>
                </a:cubicBezTo>
                <a:cubicBezTo>
                  <a:pt x="43177" y="52034"/>
                  <a:pt x="45338" y="51076"/>
                  <a:pt x="46829" y="51928"/>
                </a:cubicBezTo>
                <a:cubicBezTo>
                  <a:pt x="52029" y="54899"/>
                  <a:pt x="57835" y="60817"/>
                  <a:pt x="56989" y="66745"/>
                </a:cubicBezTo>
                <a:cubicBezTo>
                  <a:pt x="55693" y="75826"/>
                  <a:pt x="37105" y="72256"/>
                  <a:pt x="29472" y="67168"/>
                </a:cubicBezTo>
                <a:cubicBezTo>
                  <a:pt x="23276" y="63038"/>
                  <a:pt x="22491" y="51893"/>
                  <a:pt x="25662" y="45155"/>
                </a:cubicBezTo>
                <a:cubicBezTo>
                  <a:pt x="28693" y="38714"/>
                  <a:pt x="37361" y="36856"/>
                  <a:pt x="42172" y="31608"/>
                </a:cubicBezTo>
                <a:cubicBezTo>
                  <a:pt x="48311" y="24911"/>
                  <a:pt x="52180" y="14583"/>
                  <a:pt x="60799" y="11712"/>
                </a:cubicBezTo>
              </a:path>
            </a:pathLst>
          </a:custGeom>
          <a:noFill/>
          <a:ln w="28575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15" name="Google Shape;3215;p147"/>
          <p:cNvSpPr txBox="1"/>
          <p:nvPr/>
        </p:nvSpPr>
        <p:spPr>
          <a:xfrm>
            <a:off x="56775" y="2989575"/>
            <a:ext cx="4344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soap removes the virus membrane along with its associated proteins, then it can’t enter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6" name="Google Shape;3216;p147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217" name="Google Shape;3217;p147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147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147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9168E2D3-F25B-2840-9271-A7860205E07F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C92367F9-A65C-EFED-F7EC-02C3CD050B08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4" name="Google Shape;3224;p148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7" name="Google Shape;3227;p148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8" name="Google Shape;3228;p148"/>
          <p:cNvGrpSpPr/>
          <p:nvPr/>
        </p:nvGrpSpPr>
        <p:grpSpPr>
          <a:xfrm>
            <a:off x="5796810" y="199095"/>
            <a:ext cx="1592740" cy="1400750"/>
            <a:chOff x="6823210" y="-252530"/>
            <a:chExt cx="1592740" cy="1400750"/>
          </a:xfrm>
        </p:grpSpPr>
        <p:grpSp>
          <p:nvGrpSpPr>
            <p:cNvPr id="3229" name="Google Shape;3229;p148"/>
            <p:cNvGrpSpPr/>
            <p:nvPr/>
          </p:nvGrpSpPr>
          <p:grpSpPr>
            <a:xfrm>
              <a:off x="6823210" y="-252530"/>
              <a:ext cx="1592740" cy="1400750"/>
              <a:chOff x="6165061" y="838039"/>
              <a:chExt cx="2157600" cy="2082900"/>
            </a:xfrm>
          </p:grpSpPr>
          <p:sp>
            <p:nvSpPr>
              <p:cNvPr id="3230" name="Google Shape;3230;p148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1" name="Google Shape;3231;p148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32" name="Google Shape;3232;p148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33" name="Google Shape;3233;p148"/>
          <p:cNvSpPr txBox="1"/>
          <p:nvPr/>
        </p:nvSpPr>
        <p:spPr>
          <a:xfrm>
            <a:off x="56775" y="2989575"/>
            <a:ext cx="4344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soap removes the virus membrane along with its associated proteins, then it can’t enter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34" name="Google Shape;3234;p148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235" name="Google Shape;3235;p148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48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48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E7F6417E-E2C6-EB62-374D-6D0BF19F35C8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7FA99629-F7E6-873E-5A9B-3F07BC4EB430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Google Shape;3242;p149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5" name="Google Shape;3245;p149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46" name="Google Shape;3246;p149"/>
          <p:cNvGrpSpPr/>
          <p:nvPr/>
        </p:nvGrpSpPr>
        <p:grpSpPr>
          <a:xfrm>
            <a:off x="4747685" y="532220"/>
            <a:ext cx="1592740" cy="1400750"/>
            <a:chOff x="6823210" y="-252530"/>
            <a:chExt cx="1592740" cy="1400750"/>
          </a:xfrm>
        </p:grpSpPr>
        <p:grpSp>
          <p:nvGrpSpPr>
            <p:cNvPr id="3247" name="Google Shape;3247;p149"/>
            <p:cNvGrpSpPr/>
            <p:nvPr/>
          </p:nvGrpSpPr>
          <p:grpSpPr>
            <a:xfrm>
              <a:off x="6823210" y="-252530"/>
              <a:ext cx="1592740" cy="1400750"/>
              <a:chOff x="6165061" y="838039"/>
              <a:chExt cx="2157600" cy="2082900"/>
            </a:xfrm>
          </p:grpSpPr>
          <p:sp>
            <p:nvSpPr>
              <p:cNvPr id="3248" name="Google Shape;3248;p149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149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50" name="Google Shape;3250;p149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51" name="Google Shape;3251;p149"/>
          <p:cNvSpPr txBox="1"/>
          <p:nvPr/>
        </p:nvSpPr>
        <p:spPr>
          <a:xfrm>
            <a:off x="56775" y="2989575"/>
            <a:ext cx="4344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soap removes the virus membrane along with its associated proteins, then it can’t enter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52" name="Google Shape;3252;p149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253" name="Google Shape;3253;p149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49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49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CAF23CDF-17FA-F9B2-89A0-3A810A041EB8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B3A89584-ADB2-105D-7B8E-12B6B19A6568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Google Shape;3260;p150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3" name="Google Shape;3263;p150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4" name="Google Shape;3264;p150"/>
          <p:cNvGrpSpPr/>
          <p:nvPr/>
        </p:nvGrpSpPr>
        <p:grpSpPr>
          <a:xfrm>
            <a:off x="3604435" y="240120"/>
            <a:ext cx="1592740" cy="1400750"/>
            <a:chOff x="6823210" y="-252530"/>
            <a:chExt cx="1592740" cy="1400750"/>
          </a:xfrm>
        </p:grpSpPr>
        <p:grpSp>
          <p:nvGrpSpPr>
            <p:cNvPr id="3265" name="Google Shape;3265;p150"/>
            <p:cNvGrpSpPr/>
            <p:nvPr/>
          </p:nvGrpSpPr>
          <p:grpSpPr>
            <a:xfrm>
              <a:off x="6823210" y="-252530"/>
              <a:ext cx="1592740" cy="1400750"/>
              <a:chOff x="6165061" y="838039"/>
              <a:chExt cx="2157600" cy="2082900"/>
            </a:xfrm>
          </p:grpSpPr>
          <p:sp>
            <p:nvSpPr>
              <p:cNvPr id="3266" name="Google Shape;3266;p150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150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68" name="Google Shape;3268;p150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69" name="Google Shape;3269;p150"/>
          <p:cNvSpPr txBox="1"/>
          <p:nvPr/>
        </p:nvSpPr>
        <p:spPr>
          <a:xfrm>
            <a:off x="56775" y="2989575"/>
            <a:ext cx="4344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soap removes the virus membrane along with its associated proteins, then it can’t enter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70" name="Google Shape;3270;p150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271" name="Google Shape;3271;p150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50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50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26B5573B-6264-0853-98B7-6FEAF3295F88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0EBB709B-91E4-63AF-A324-9A9F171CF23C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3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Google Shape;3278;p151"/>
          <p:cNvSpPr/>
          <p:nvPr/>
        </p:nvSpPr>
        <p:spPr>
          <a:xfrm>
            <a:off x="0" y="2220125"/>
            <a:ext cx="9144000" cy="29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1" name="Google Shape;3281;p151"/>
          <p:cNvSpPr/>
          <p:nvPr/>
        </p:nvSpPr>
        <p:spPr>
          <a:xfrm>
            <a:off x="-167575" y="2064725"/>
            <a:ext cx="9498600" cy="1554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82" name="Google Shape;3282;p151"/>
          <p:cNvGrpSpPr/>
          <p:nvPr/>
        </p:nvGrpSpPr>
        <p:grpSpPr>
          <a:xfrm>
            <a:off x="2192085" y="-408530"/>
            <a:ext cx="1592740" cy="1400750"/>
            <a:chOff x="6823210" y="-252530"/>
            <a:chExt cx="1592740" cy="1400750"/>
          </a:xfrm>
        </p:grpSpPr>
        <p:grpSp>
          <p:nvGrpSpPr>
            <p:cNvPr id="3283" name="Google Shape;3283;p151"/>
            <p:cNvGrpSpPr/>
            <p:nvPr/>
          </p:nvGrpSpPr>
          <p:grpSpPr>
            <a:xfrm>
              <a:off x="6823210" y="-252530"/>
              <a:ext cx="1592740" cy="1400750"/>
              <a:chOff x="6165061" y="838039"/>
              <a:chExt cx="2157600" cy="2082900"/>
            </a:xfrm>
          </p:grpSpPr>
          <p:sp>
            <p:nvSpPr>
              <p:cNvPr id="3284" name="Google Shape;3284;p151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5" name="Google Shape;3285;p151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86" name="Google Shape;3286;p151"/>
            <p:cNvSpPr/>
            <p:nvPr/>
          </p:nvSpPr>
          <p:spPr>
            <a:xfrm>
              <a:off x="7041500" y="-73588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87" name="Google Shape;3287;p151"/>
          <p:cNvSpPr txBox="1"/>
          <p:nvPr/>
        </p:nvSpPr>
        <p:spPr>
          <a:xfrm>
            <a:off x="56775" y="2989575"/>
            <a:ext cx="4344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soap removes the virus membrane along with its associated proteins, then it can’t enter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8" name="Google Shape;3288;p151"/>
          <p:cNvGrpSpPr/>
          <p:nvPr/>
        </p:nvGrpSpPr>
        <p:grpSpPr>
          <a:xfrm>
            <a:off x="5378702" y="1839890"/>
            <a:ext cx="330692" cy="257314"/>
            <a:chOff x="812800" y="2656500"/>
            <a:chExt cx="668875" cy="486600"/>
          </a:xfrm>
        </p:grpSpPr>
        <p:sp>
          <p:nvSpPr>
            <p:cNvPr id="3289" name="Google Shape;3289;p151"/>
            <p:cNvSpPr/>
            <p:nvPr/>
          </p:nvSpPr>
          <p:spPr>
            <a:xfrm>
              <a:off x="812800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151"/>
            <p:cNvSpPr/>
            <p:nvPr/>
          </p:nvSpPr>
          <p:spPr>
            <a:xfrm>
              <a:off x="1311704" y="2656500"/>
              <a:ext cx="160800" cy="2433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51"/>
            <p:cNvSpPr/>
            <p:nvPr/>
          </p:nvSpPr>
          <p:spPr>
            <a:xfrm rot="10800000">
              <a:off x="812975" y="2899800"/>
              <a:ext cx="668700" cy="2433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82;p54">
            <a:extLst>
              <a:ext uri="{FF2B5EF4-FFF2-40B4-BE49-F238E27FC236}">
                <a16:creationId xmlns:a16="http://schemas.microsoft.com/office/drawing/2014/main" id="{57F376AB-504A-4DF8-407E-F699C1CDBD3C}"/>
              </a:ext>
            </a:extLst>
          </p:cNvPr>
          <p:cNvSpPr/>
          <p:nvPr/>
        </p:nvSpPr>
        <p:spPr>
          <a:xfrm>
            <a:off x="0" y="1578947"/>
            <a:ext cx="1289058" cy="41635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Cell Membrane</a:t>
            </a:r>
          </a:p>
        </p:txBody>
      </p:sp>
      <p:sp>
        <p:nvSpPr>
          <p:cNvPr id="3" name="Google Shape;383;p54">
            <a:extLst>
              <a:ext uri="{FF2B5EF4-FFF2-40B4-BE49-F238E27FC236}">
                <a16:creationId xmlns:a16="http://schemas.microsoft.com/office/drawing/2014/main" id="{9456B716-741B-FAE9-7F1D-7E01413D39AD}"/>
              </a:ext>
            </a:extLst>
          </p:cNvPr>
          <p:cNvSpPr/>
          <p:nvPr/>
        </p:nvSpPr>
        <p:spPr>
          <a:xfrm>
            <a:off x="5946399" y="2935974"/>
            <a:ext cx="1221844" cy="2562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solidFill>
                  <a:srgbClr val="CC0000"/>
                </a:solidFill>
                <a:latin typeface="Arial"/>
              </a:rPr>
              <a:t>Cytoplasm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6" name="Google Shape;3296;p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7" name="Google Shape;3297;p152"/>
          <p:cNvSpPr txBox="1"/>
          <p:nvPr/>
        </p:nvSpPr>
        <p:spPr>
          <a:xfrm>
            <a:off x="186250" y="1232550"/>
            <a:ext cx="43857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Soap is similar to Hand Sanitizer. It isn’t directly able to protect against viruses lacking a cell membrane… but the act of washing hands thoroughly could lead to viruses being literally washed off of the skin.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8" name="Google Shape;3298;p152"/>
          <p:cNvSpPr/>
          <p:nvPr/>
        </p:nvSpPr>
        <p:spPr>
          <a:xfrm>
            <a:off x="4934675" y="389025"/>
            <a:ext cx="4033500" cy="21321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3BB4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9" name="Google Shape;3299;p152"/>
          <p:cNvSpPr/>
          <p:nvPr/>
        </p:nvSpPr>
        <p:spPr>
          <a:xfrm>
            <a:off x="4934675" y="2825250"/>
            <a:ext cx="4033500" cy="2132100"/>
          </a:xfrm>
          <a:prstGeom prst="rect">
            <a:avLst/>
          </a:prstGeom>
          <a:noFill/>
          <a:ln w="76200" cap="flat" cmpd="sng">
            <a:solidFill>
              <a:srgbClr val="FBA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00" name="Google Shape;3300;p15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3200" y="445025"/>
            <a:ext cx="1934326" cy="20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1" name="Google Shape;3301;p15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5825" y="3132225"/>
            <a:ext cx="2109074" cy="151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2" name="Google Shape;3302;p152"/>
          <p:cNvSpPr/>
          <p:nvPr/>
        </p:nvSpPr>
        <p:spPr>
          <a:xfrm rot="-831662">
            <a:off x="7143748" y="1934296"/>
            <a:ext cx="2022393" cy="520023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EFFECTIVE</a:t>
            </a:r>
            <a:endParaRPr sz="26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3303" name="Google Shape;3303;p152"/>
          <p:cNvSpPr/>
          <p:nvPr/>
        </p:nvSpPr>
        <p:spPr>
          <a:xfrm rot="-831662">
            <a:off x="7143748" y="4388796"/>
            <a:ext cx="2022393" cy="520023"/>
          </a:xfrm>
          <a:prstGeom prst="rect">
            <a:avLst/>
          </a:prstGeom>
          <a:solidFill>
            <a:srgbClr val="FBAF4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INDIRECTLY</a:t>
            </a:r>
            <a:br>
              <a:rPr lang="en" sz="17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</a:br>
            <a:r>
              <a:rPr lang="en" sz="17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EFFECTIVE</a:t>
            </a:r>
            <a:endParaRPr sz="17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3304" name="Google Shape;3304;p15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725" y="824125"/>
            <a:ext cx="1087550" cy="8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5" name="Google Shape;3305;p15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4750" y="3278625"/>
            <a:ext cx="1087550" cy="87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0" name="Google Shape;3310;p1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 &amp; Hand Sanitizer Effects on the Skin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1" name="Google Shape;3311;p153"/>
          <p:cNvSpPr txBox="1"/>
          <p:nvPr/>
        </p:nvSpPr>
        <p:spPr>
          <a:xfrm>
            <a:off x="186250" y="1232550"/>
            <a:ext cx="45852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the molecules in hand sanitizer and soaps can damage viral cell membranes, why don’t they harm our skin in the same way?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2" name="Google Shape;3312;p15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610" y="1151850"/>
            <a:ext cx="2422964" cy="195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3" name="Google Shape;3313;p15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4225" y="1271988"/>
            <a:ext cx="770476" cy="171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4" name="Google Shape;3314;p15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5381988" y="2966813"/>
            <a:ext cx="1950500" cy="1852875"/>
          </a:xfrm>
          <a:prstGeom prst="flowChartOnlineStorage">
            <a:avLst/>
          </a:prstGeom>
          <a:noFill/>
          <a:ln>
            <a:noFill/>
          </a:ln>
        </p:spPr>
      </p:pic>
      <p:sp>
        <p:nvSpPr>
          <p:cNvPr id="3315" name="Google Shape;3315;p153"/>
          <p:cNvSpPr/>
          <p:nvPr/>
        </p:nvSpPr>
        <p:spPr>
          <a:xfrm rot="-2699169">
            <a:off x="5918642" y="2758785"/>
            <a:ext cx="877166" cy="8400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0" name="Google Shape;3320;p15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8800" y="1629725"/>
            <a:ext cx="4585200" cy="351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321" name="Google Shape;3321;p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Soap &amp; Hand Sanitizer Effects on the Skin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2" name="Google Shape;3322;p154"/>
          <p:cNvSpPr txBox="1"/>
          <p:nvPr/>
        </p:nvSpPr>
        <p:spPr>
          <a:xfrm>
            <a:off x="258825" y="1351650"/>
            <a:ext cx="45852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outermost layer of our skin is composed of dead cells, known as ‘dead keratinocyte’. </a:t>
            </a:r>
            <a:endParaRPr sz="2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While having dead skin may not </a:t>
            </a:r>
            <a:br>
              <a:rPr lang="en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sound like a good thing, this layer protects our skin from infections and environmental elements that might otherwise infect or damage our cells.</a:t>
            </a:r>
            <a:endParaRPr sz="2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3" name="Google Shape;3323;p154"/>
          <p:cNvSpPr/>
          <p:nvPr/>
        </p:nvSpPr>
        <p:spPr>
          <a:xfrm>
            <a:off x="4934675" y="2110150"/>
            <a:ext cx="725400" cy="4068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3BB4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" name="Google Shape;3328;p1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9" name="Google Shape;3329;p155"/>
          <p:cNvSpPr txBox="1"/>
          <p:nvPr/>
        </p:nvSpPr>
        <p:spPr>
          <a:xfrm>
            <a:off x="186250" y="1232550"/>
            <a:ext cx="4585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Bleach is another chemical that can damage and destroy viruses.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0" name="Google Shape;3330;p15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425" y="796450"/>
            <a:ext cx="270334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5" name="Google Shape;3335;p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6" name="Google Shape;3336;p156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Bleach contains Sodium Hypochlorite, which when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dissolved in water forms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Hypochlorous Acid.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7" name="Google Shape;3337;p15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425" y="796450"/>
            <a:ext cx="2703341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3338" name="Google Shape;3338;p156"/>
          <p:cNvSpPr txBox="1"/>
          <p:nvPr/>
        </p:nvSpPr>
        <p:spPr>
          <a:xfrm>
            <a:off x="362650" y="3692800"/>
            <a:ext cx="6330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 - O - Cl  + H            Cl - OH + Na</a:t>
            </a:r>
            <a:endParaRPr sz="23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39" name="Google Shape;3339;p156"/>
          <p:cNvSpPr/>
          <p:nvPr/>
        </p:nvSpPr>
        <p:spPr>
          <a:xfrm>
            <a:off x="2681650" y="3857800"/>
            <a:ext cx="373800" cy="20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0" name="Google Shape;3340;p156"/>
          <p:cNvSpPr txBox="1"/>
          <p:nvPr/>
        </p:nvSpPr>
        <p:spPr>
          <a:xfrm>
            <a:off x="2582750" y="3505925"/>
            <a:ext cx="6330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5" name="Google Shape;3345;p1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6" name="Google Shape;3346;p157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Bleach contains Sodium Hypochlorite, which when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dissolved in water forms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Hypochlorous Acid.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7" name="Google Shape;3347;p157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425" y="796450"/>
            <a:ext cx="2703341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3348" name="Google Shape;3348;p157"/>
          <p:cNvSpPr txBox="1"/>
          <p:nvPr/>
        </p:nvSpPr>
        <p:spPr>
          <a:xfrm>
            <a:off x="362650" y="3692800"/>
            <a:ext cx="6330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 - O - Cl  + H            Cl - OH + Na</a:t>
            </a:r>
            <a:endParaRPr sz="23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9" name="Google Shape;3349;p157"/>
          <p:cNvSpPr/>
          <p:nvPr/>
        </p:nvSpPr>
        <p:spPr>
          <a:xfrm>
            <a:off x="2681650" y="3857800"/>
            <a:ext cx="373800" cy="20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0" name="Google Shape;3350;p157"/>
          <p:cNvSpPr txBox="1"/>
          <p:nvPr/>
        </p:nvSpPr>
        <p:spPr>
          <a:xfrm>
            <a:off x="2582750" y="3505925"/>
            <a:ext cx="6330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1" name="Google Shape;3351;p157"/>
          <p:cNvSpPr/>
          <p:nvPr/>
        </p:nvSpPr>
        <p:spPr>
          <a:xfrm>
            <a:off x="3286100" y="3692800"/>
            <a:ext cx="1055100" cy="5388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7" name="Google Shape;3357;p158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  <p:pic>
        <p:nvPicPr>
          <p:cNvPr id="3358" name="Google Shape;3358;p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5948" y="625721"/>
            <a:ext cx="2611525" cy="30370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9" name="Google Shape;3359;p158"/>
          <p:cNvCxnSpPr>
            <a:endCxn id="3360" idx="1"/>
          </p:cNvCxnSpPr>
          <p:nvPr/>
        </p:nvCxnSpPr>
        <p:spPr>
          <a:xfrm rot="10800000" flipH="1">
            <a:off x="6514033" y="1581199"/>
            <a:ext cx="568800" cy="272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stealth" w="med" len="med"/>
            <a:tailEnd type="none" w="sm" len="sm"/>
          </a:ln>
        </p:spPr>
      </p:cxnSp>
      <p:cxnSp>
        <p:nvCxnSpPr>
          <p:cNvPr id="3361" name="Google Shape;3361;p158"/>
          <p:cNvCxnSpPr>
            <a:endCxn id="3362" idx="1"/>
          </p:cNvCxnSpPr>
          <p:nvPr/>
        </p:nvCxnSpPr>
        <p:spPr>
          <a:xfrm rot="10800000" flipH="1">
            <a:off x="6430916" y="1035005"/>
            <a:ext cx="493500" cy="274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stealth" w="med" len="med"/>
            <a:tailEnd type="none" w="sm" len="sm"/>
          </a:ln>
        </p:spPr>
      </p:cxnSp>
      <p:sp>
        <p:nvSpPr>
          <p:cNvPr id="3360" name="Google Shape;3360;p158"/>
          <p:cNvSpPr txBox="1"/>
          <p:nvPr/>
        </p:nvSpPr>
        <p:spPr>
          <a:xfrm>
            <a:off x="7082833" y="1438849"/>
            <a:ext cx="1271400" cy="284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 capsid</a:t>
            </a:r>
            <a:endParaRPr sz="1100"/>
          </a:p>
        </p:txBody>
      </p:sp>
      <p:sp>
        <p:nvSpPr>
          <p:cNvPr id="3362" name="Google Shape;3362;p158"/>
          <p:cNvSpPr txBox="1"/>
          <p:nvPr/>
        </p:nvSpPr>
        <p:spPr>
          <a:xfrm>
            <a:off x="6924416" y="784955"/>
            <a:ext cx="1588200" cy="500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membrane envelope</a:t>
            </a:r>
            <a:endParaRPr sz="1100"/>
          </a:p>
        </p:txBody>
      </p:sp>
      <p:sp>
        <p:nvSpPr>
          <p:cNvPr id="3363" name="Google Shape;3363;p158"/>
          <p:cNvSpPr/>
          <p:nvPr/>
        </p:nvSpPr>
        <p:spPr>
          <a:xfrm>
            <a:off x="4937760" y="3326130"/>
            <a:ext cx="1949700" cy="70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4" name="Google Shape;3364;p158"/>
          <p:cNvSpPr txBox="1"/>
          <p:nvPr/>
        </p:nvSpPr>
        <p:spPr>
          <a:xfrm>
            <a:off x="186250" y="1232550"/>
            <a:ext cx="3522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Hypochlorous acid can denature proteins and thus can critically damage the membrane features of viral capsids.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" name="Google Shape;3369;p159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2113" y="85725"/>
            <a:ext cx="5819775" cy="49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0" name="Google Shape;3370;p159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5" name="Google Shape;3375;p16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2113" y="85725"/>
            <a:ext cx="5819775" cy="49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6" name="Google Shape;3376;p160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" name="Google Shape;3381;p16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2113" y="-84667"/>
            <a:ext cx="5811310" cy="54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2" name="Google Shape;3382;p161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7" name="Google Shape;3387;p162" descr="A picture containing building, window, phon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796" y="-84667"/>
            <a:ext cx="5823627" cy="54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388" name="Google Shape;3388;p162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3" name="Google Shape;3393;p163" descr="A picture containing light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6114" y="-127001"/>
            <a:ext cx="6180572" cy="554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4" name="Google Shape;3394;p163" descr="A picture containing phone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218" y="-84667"/>
            <a:ext cx="5832670" cy="5460372"/>
          </a:xfrm>
          <a:prstGeom prst="rect">
            <a:avLst/>
          </a:prstGeom>
          <a:noFill/>
          <a:ln>
            <a:noFill/>
          </a:ln>
        </p:spPr>
      </p:pic>
      <p:sp>
        <p:nvSpPr>
          <p:cNvPr id="3395" name="Google Shape;3395;p163"/>
          <p:cNvSpPr/>
          <p:nvPr/>
        </p:nvSpPr>
        <p:spPr>
          <a:xfrm>
            <a:off x="5127477" y="4797251"/>
            <a:ext cx="4016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from: Altintas, Z., Gittens, M., Pocock, J., &amp; Tothill, I. E. (2015). Biosensors for waterborne viruses: Detection and removal.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Biochimie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144-154.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0" name="Google Shape;3400;p1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1" name="Google Shape;3401;p164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Hypochlorous acid can denature proteins and thus can critically damage the membrane features of viral capsids.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2" name="Google Shape;3402;p164"/>
          <p:cNvSpPr/>
          <p:nvPr/>
        </p:nvSpPr>
        <p:spPr>
          <a:xfrm>
            <a:off x="4309775" y="30672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03" name="Google Shape;3403;p164"/>
          <p:cNvSpPr/>
          <p:nvPr/>
        </p:nvSpPr>
        <p:spPr>
          <a:xfrm>
            <a:off x="6429377" y="1989274"/>
            <a:ext cx="3615900" cy="3275100"/>
          </a:xfrm>
          <a:prstGeom prst="ellipse">
            <a:avLst/>
          </a:prstGeom>
          <a:solidFill>
            <a:srgbClr val="FF0000"/>
          </a:solidFill>
          <a:ln w="2286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4" name="Google Shape;3404;p164"/>
          <p:cNvSpPr/>
          <p:nvPr/>
        </p:nvSpPr>
        <p:spPr>
          <a:xfrm>
            <a:off x="5286225" y="1757938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05" name="Google Shape;3405;p164"/>
          <p:cNvSpPr/>
          <p:nvPr/>
        </p:nvSpPr>
        <p:spPr>
          <a:xfrm>
            <a:off x="6296100" y="101771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06" name="Google Shape;3406;p164"/>
          <p:cNvSpPr/>
          <p:nvPr/>
        </p:nvSpPr>
        <p:spPr>
          <a:xfrm>
            <a:off x="4701025" y="44476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07" name="Google Shape;3407;p164"/>
          <p:cNvSpPr/>
          <p:nvPr/>
        </p:nvSpPr>
        <p:spPr>
          <a:xfrm>
            <a:off x="7776850" y="6569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08" name="Google Shape;3408;p164"/>
          <p:cNvSpPr/>
          <p:nvPr/>
        </p:nvSpPr>
        <p:spPr>
          <a:xfrm rot="-455162">
            <a:off x="6004965" y="4330231"/>
            <a:ext cx="263607" cy="1540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9" name="Google Shape;3409;p164"/>
          <p:cNvSpPr/>
          <p:nvPr/>
        </p:nvSpPr>
        <p:spPr>
          <a:xfrm rot="890590">
            <a:off x="5726071" y="3167676"/>
            <a:ext cx="263493" cy="1539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0" name="Google Shape;3410;p164"/>
          <p:cNvSpPr/>
          <p:nvPr/>
        </p:nvSpPr>
        <p:spPr>
          <a:xfrm rot="2525631">
            <a:off x="6313698" y="2188067"/>
            <a:ext cx="263595" cy="1539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1" name="Google Shape;3411;p164"/>
          <p:cNvSpPr/>
          <p:nvPr/>
        </p:nvSpPr>
        <p:spPr>
          <a:xfrm rot="4473370">
            <a:off x="7198251" y="1568510"/>
            <a:ext cx="263619" cy="1537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2" name="Google Shape;3412;p164"/>
          <p:cNvSpPr/>
          <p:nvPr/>
        </p:nvSpPr>
        <p:spPr>
          <a:xfrm rot="5981892">
            <a:off x="8359368" y="1298505"/>
            <a:ext cx="263567" cy="1536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13" name="Google Shape;3413;p164"/>
          <p:cNvGrpSpPr/>
          <p:nvPr/>
        </p:nvGrpSpPr>
        <p:grpSpPr>
          <a:xfrm>
            <a:off x="6429385" y="1989256"/>
            <a:ext cx="3615919" cy="3275082"/>
            <a:chOff x="6429385" y="1989256"/>
            <a:chExt cx="3615919" cy="3275082"/>
          </a:xfrm>
        </p:grpSpPr>
        <p:grpSp>
          <p:nvGrpSpPr>
            <p:cNvPr id="3414" name="Google Shape;3414;p164"/>
            <p:cNvGrpSpPr/>
            <p:nvPr/>
          </p:nvGrpSpPr>
          <p:grpSpPr>
            <a:xfrm>
              <a:off x="6429385" y="1989256"/>
              <a:ext cx="3615919" cy="3275082"/>
              <a:chOff x="6087251" y="737625"/>
              <a:chExt cx="2313300" cy="2273100"/>
            </a:xfrm>
          </p:grpSpPr>
          <p:sp>
            <p:nvSpPr>
              <p:cNvPr id="3415" name="Google Shape;3415;p164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 w="228600" cap="flat" cmpd="sng">
                <a:solidFill>
                  <a:srgbClr val="CC0000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6" name="Google Shape;3416;p164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7" name="Google Shape;3417;p164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18" name="Google Shape;3418;p164"/>
            <p:cNvSpPr/>
            <p:nvPr/>
          </p:nvSpPr>
          <p:spPr>
            <a:xfrm>
              <a:off x="7659225" y="31089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3" name="Google Shape;3423;p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4" name="Google Shape;3424;p165"/>
          <p:cNvSpPr txBox="1"/>
          <p:nvPr/>
        </p:nvSpPr>
        <p:spPr>
          <a:xfrm>
            <a:off x="186250" y="1232550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the acid denatures the virus spike proteins, it is unable to access host cells.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5" name="Google Shape;3425;p165"/>
          <p:cNvSpPr/>
          <p:nvPr/>
        </p:nvSpPr>
        <p:spPr>
          <a:xfrm>
            <a:off x="4309775" y="30672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26" name="Google Shape;3426;p165"/>
          <p:cNvSpPr/>
          <p:nvPr/>
        </p:nvSpPr>
        <p:spPr>
          <a:xfrm>
            <a:off x="6429377" y="1989274"/>
            <a:ext cx="3615900" cy="3275100"/>
          </a:xfrm>
          <a:prstGeom prst="ellipse">
            <a:avLst/>
          </a:prstGeom>
          <a:solidFill>
            <a:srgbClr val="FF0000"/>
          </a:solidFill>
          <a:ln w="2286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7" name="Google Shape;3427;p165"/>
          <p:cNvSpPr/>
          <p:nvPr/>
        </p:nvSpPr>
        <p:spPr>
          <a:xfrm>
            <a:off x="5286225" y="1757938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28" name="Google Shape;3428;p165"/>
          <p:cNvSpPr/>
          <p:nvPr/>
        </p:nvSpPr>
        <p:spPr>
          <a:xfrm>
            <a:off x="6296100" y="101771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29" name="Google Shape;3429;p165"/>
          <p:cNvSpPr/>
          <p:nvPr/>
        </p:nvSpPr>
        <p:spPr>
          <a:xfrm>
            <a:off x="4701025" y="44476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30" name="Google Shape;3430;p165"/>
          <p:cNvSpPr/>
          <p:nvPr/>
        </p:nvSpPr>
        <p:spPr>
          <a:xfrm>
            <a:off x="7776850" y="6569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431" name="Google Shape;3431;p165"/>
          <p:cNvSpPr/>
          <p:nvPr/>
        </p:nvSpPr>
        <p:spPr>
          <a:xfrm rot="-455162">
            <a:off x="6004965" y="4330231"/>
            <a:ext cx="263607" cy="1540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2" name="Google Shape;3432;p165"/>
          <p:cNvSpPr/>
          <p:nvPr/>
        </p:nvSpPr>
        <p:spPr>
          <a:xfrm rot="890590">
            <a:off x="5726071" y="3167676"/>
            <a:ext cx="263493" cy="1539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3" name="Google Shape;3433;p165"/>
          <p:cNvSpPr/>
          <p:nvPr/>
        </p:nvSpPr>
        <p:spPr>
          <a:xfrm rot="2525631">
            <a:off x="6313698" y="2188067"/>
            <a:ext cx="263595" cy="1539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4" name="Google Shape;3434;p165"/>
          <p:cNvSpPr/>
          <p:nvPr/>
        </p:nvSpPr>
        <p:spPr>
          <a:xfrm rot="4473370">
            <a:off x="7198251" y="1568510"/>
            <a:ext cx="263619" cy="1537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5" name="Google Shape;3435;p165"/>
          <p:cNvSpPr/>
          <p:nvPr/>
        </p:nvSpPr>
        <p:spPr>
          <a:xfrm rot="5981892">
            <a:off x="8359368" y="1298505"/>
            <a:ext cx="263567" cy="1536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6" name="Google Shape;3436;p165"/>
          <p:cNvGrpSpPr/>
          <p:nvPr/>
        </p:nvGrpSpPr>
        <p:grpSpPr>
          <a:xfrm rot="-3087529">
            <a:off x="6549775" y="2487006"/>
            <a:ext cx="298761" cy="216335"/>
            <a:chOff x="956175" y="3264150"/>
            <a:chExt cx="2329800" cy="1681500"/>
          </a:xfrm>
        </p:grpSpPr>
        <p:sp>
          <p:nvSpPr>
            <p:cNvPr id="3437" name="Google Shape;3437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2" name="Google Shape;3462;p165"/>
          <p:cNvGrpSpPr/>
          <p:nvPr/>
        </p:nvGrpSpPr>
        <p:grpSpPr>
          <a:xfrm rot="-1319038">
            <a:off x="7322628" y="1921429"/>
            <a:ext cx="298735" cy="216294"/>
            <a:chOff x="956175" y="3264150"/>
            <a:chExt cx="2329800" cy="1681500"/>
          </a:xfrm>
        </p:grpSpPr>
        <p:sp>
          <p:nvSpPr>
            <p:cNvPr id="3463" name="Google Shape;3463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8" name="Google Shape;3488;p165"/>
          <p:cNvGrpSpPr/>
          <p:nvPr/>
        </p:nvGrpSpPr>
        <p:grpSpPr>
          <a:xfrm rot="311181">
            <a:off x="8259859" y="1794833"/>
            <a:ext cx="298972" cy="210055"/>
            <a:chOff x="956175" y="3264150"/>
            <a:chExt cx="2329800" cy="1681500"/>
          </a:xfrm>
        </p:grpSpPr>
        <p:sp>
          <p:nvSpPr>
            <p:cNvPr id="3489" name="Google Shape;3489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4" name="Google Shape;3514;p165"/>
          <p:cNvGrpSpPr/>
          <p:nvPr/>
        </p:nvGrpSpPr>
        <p:grpSpPr>
          <a:xfrm rot="-5190771">
            <a:off x="6182770" y="3382805"/>
            <a:ext cx="298768" cy="216481"/>
            <a:chOff x="956175" y="3264150"/>
            <a:chExt cx="2329800" cy="1681500"/>
          </a:xfrm>
        </p:grpSpPr>
        <p:sp>
          <p:nvSpPr>
            <p:cNvPr id="3515" name="Google Shape;3515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0" name="Google Shape;3540;p165"/>
          <p:cNvGrpSpPr/>
          <p:nvPr/>
        </p:nvGrpSpPr>
        <p:grpSpPr>
          <a:xfrm rot="-6834485">
            <a:off x="6332253" y="4209117"/>
            <a:ext cx="298935" cy="216435"/>
            <a:chOff x="956175" y="3264150"/>
            <a:chExt cx="2329800" cy="1681500"/>
          </a:xfrm>
        </p:grpSpPr>
        <p:sp>
          <p:nvSpPr>
            <p:cNvPr id="3541" name="Google Shape;3541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6" name="Google Shape;3566;p165"/>
          <p:cNvGrpSpPr/>
          <p:nvPr/>
        </p:nvGrpSpPr>
        <p:grpSpPr>
          <a:xfrm rot="-8825421">
            <a:off x="6960409" y="4925030"/>
            <a:ext cx="298881" cy="216362"/>
            <a:chOff x="956175" y="3264150"/>
            <a:chExt cx="2329800" cy="1681500"/>
          </a:xfrm>
        </p:grpSpPr>
        <p:sp>
          <p:nvSpPr>
            <p:cNvPr id="3567" name="Google Shape;3567;p165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165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165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165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165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165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165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165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165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165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165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165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165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165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165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165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165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165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165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165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165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165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165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165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165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2" name="Google Shape;3592;p165"/>
          <p:cNvGrpSpPr/>
          <p:nvPr/>
        </p:nvGrpSpPr>
        <p:grpSpPr>
          <a:xfrm>
            <a:off x="6429385" y="1989256"/>
            <a:ext cx="3615919" cy="3275082"/>
            <a:chOff x="6429385" y="1989256"/>
            <a:chExt cx="3615919" cy="3275082"/>
          </a:xfrm>
        </p:grpSpPr>
        <p:grpSp>
          <p:nvGrpSpPr>
            <p:cNvPr id="3593" name="Google Shape;3593;p165"/>
            <p:cNvGrpSpPr/>
            <p:nvPr/>
          </p:nvGrpSpPr>
          <p:grpSpPr>
            <a:xfrm>
              <a:off x="6429385" y="1989256"/>
              <a:ext cx="3615919" cy="3275082"/>
              <a:chOff x="6087251" y="737625"/>
              <a:chExt cx="2313300" cy="2273100"/>
            </a:xfrm>
          </p:grpSpPr>
          <p:sp>
            <p:nvSpPr>
              <p:cNvPr id="3594" name="Google Shape;3594;p165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5" name="Google Shape;3595;p165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6" name="Google Shape;3596;p165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97" name="Google Shape;3597;p165"/>
            <p:cNvSpPr/>
            <p:nvPr/>
          </p:nvSpPr>
          <p:spPr>
            <a:xfrm>
              <a:off x="7659225" y="31089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2" name="Google Shape;3602;p1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3" name="Google Shape;3603;p166"/>
          <p:cNvSpPr/>
          <p:nvPr/>
        </p:nvSpPr>
        <p:spPr>
          <a:xfrm>
            <a:off x="4309775" y="30672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04" name="Google Shape;3604;p166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protein-destroying nature of bleach means that it can also destroy virus capsids lacking a membrane.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5" name="Google Shape;3605;p166"/>
          <p:cNvSpPr/>
          <p:nvPr/>
        </p:nvSpPr>
        <p:spPr>
          <a:xfrm>
            <a:off x="5286225" y="1757938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06" name="Google Shape;3606;p166"/>
          <p:cNvSpPr/>
          <p:nvPr/>
        </p:nvSpPr>
        <p:spPr>
          <a:xfrm>
            <a:off x="6296100" y="101771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07" name="Google Shape;3607;p166"/>
          <p:cNvSpPr/>
          <p:nvPr/>
        </p:nvSpPr>
        <p:spPr>
          <a:xfrm>
            <a:off x="4701025" y="44476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08" name="Google Shape;3608;p166"/>
          <p:cNvSpPr/>
          <p:nvPr/>
        </p:nvSpPr>
        <p:spPr>
          <a:xfrm>
            <a:off x="7776850" y="6569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09" name="Google Shape;3609;p166"/>
          <p:cNvSpPr/>
          <p:nvPr/>
        </p:nvSpPr>
        <p:spPr>
          <a:xfrm rot="-455162">
            <a:off x="6004965" y="4330231"/>
            <a:ext cx="263607" cy="1540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0" name="Google Shape;3610;p166"/>
          <p:cNvSpPr/>
          <p:nvPr/>
        </p:nvSpPr>
        <p:spPr>
          <a:xfrm rot="890590">
            <a:off x="5726071" y="3167676"/>
            <a:ext cx="263493" cy="1539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1" name="Google Shape;3611;p166"/>
          <p:cNvSpPr/>
          <p:nvPr/>
        </p:nvSpPr>
        <p:spPr>
          <a:xfrm rot="2525631">
            <a:off x="6313698" y="2188067"/>
            <a:ext cx="263595" cy="1539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2" name="Google Shape;3612;p166"/>
          <p:cNvSpPr/>
          <p:nvPr/>
        </p:nvSpPr>
        <p:spPr>
          <a:xfrm rot="4473370">
            <a:off x="7198251" y="1568510"/>
            <a:ext cx="263619" cy="1537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3" name="Google Shape;3613;p166"/>
          <p:cNvSpPr/>
          <p:nvPr/>
        </p:nvSpPr>
        <p:spPr>
          <a:xfrm rot="5981892">
            <a:off x="8359368" y="1298505"/>
            <a:ext cx="263567" cy="1536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4" name="Google Shape;3614;p166"/>
          <p:cNvGrpSpPr/>
          <p:nvPr/>
        </p:nvGrpSpPr>
        <p:grpSpPr>
          <a:xfrm rot="-1807087">
            <a:off x="6212584" y="2116057"/>
            <a:ext cx="3573589" cy="2429828"/>
            <a:chOff x="6978575" y="73002"/>
            <a:chExt cx="904500" cy="764444"/>
          </a:xfrm>
        </p:grpSpPr>
        <p:grpSp>
          <p:nvGrpSpPr>
            <p:cNvPr id="3615" name="Google Shape;3615;p166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3616" name="Google Shape;3616;p166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solidFill>
                <a:srgbClr val="FF9900"/>
              </a:solidFill>
              <a:ln w="38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7" name="Google Shape;3617;p166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38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18" name="Google Shape;3618;p166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3" name="Google Shape;3623;p1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4" name="Google Shape;3624;p167"/>
          <p:cNvSpPr/>
          <p:nvPr/>
        </p:nvSpPr>
        <p:spPr>
          <a:xfrm>
            <a:off x="4309775" y="30672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25" name="Google Shape;3625;p167"/>
          <p:cNvSpPr txBox="1"/>
          <p:nvPr/>
        </p:nvSpPr>
        <p:spPr>
          <a:xfrm>
            <a:off x="186250" y="1232550"/>
            <a:ext cx="458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protein-destroying nature of bleach means that it can also destroy virus capsids lacking a membrane.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6" name="Google Shape;3626;p167"/>
          <p:cNvSpPr/>
          <p:nvPr/>
        </p:nvSpPr>
        <p:spPr>
          <a:xfrm>
            <a:off x="5286225" y="1757938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27" name="Google Shape;3627;p167"/>
          <p:cNvSpPr/>
          <p:nvPr/>
        </p:nvSpPr>
        <p:spPr>
          <a:xfrm>
            <a:off x="6296100" y="101771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28" name="Google Shape;3628;p167"/>
          <p:cNvSpPr/>
          <p:nvPr/>
        </p:nvSpPr>
        <p:spPr>
          <a:xfrm>
            <a:off x="4701025" y="44476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29" name="Google Shape;3629;p167"/>
          <p:cNvSpPr/>
          <p:nvPr/>
        </p:nvSpPr>
        <p:spPr>
          <a:xfrm>
            <a:off x="7776850" y="6569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30" name="Google Shape;3630;p167"/>
          <p:cNvSpPr/>
          <p:nvPr/>
        </p:nvSpPr>
        <p:spPr>
          <a:xfrm rot="-455162">
            <a:off x="6004965" y="4330231"/>
            <a:ext cx="263607" cy="1540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1" name="Google Shape;3631;p167"/>
          <p:cNvSpPr/>
          <p:nvPr/>
        </p:nvSpPr>
        <p:spPr>
          <a:xfrm rot="890590">
            <a:off x="5726071" y="3167676"/>
            <a:ext cx="263493" cy="1539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2" name="Google Shape;3632;p167"/>
          <p:cNvSpPr/>
          <p:nvPr/>
        </p:nvSpPr>
        <p:spPr>
          <a:xfrm rot="2525631">
            <a:off x="6313698" y="2188067"/>
            <a:ext cx="263595" cy="1539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3" name="Google Shape;3633;p167"/>
          <p:cNvSpPr/>
          <p:nvPr/>
        </p:nvSpPr>
        <p:spPr>
          <a:xfrm rot="4473370">
            <a:off x="7198251" y="1568510"/>
            <a:ext cx="263619" cy="1537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4" name="Google Shape;3634;p167"/>
          <p:cNvSpPr/>
          <p:nvPr/>
        </p:nvSpPr>
        <p:spPr>
          <a:xfrm rot="5981892">
            <a:off x="8359368" y="1298505"/>
            <a:ext cx="263567" cy="1536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35" name="Google Shape;3635;p167"/>
          <p:cNvGrpSpPr/>
          <p:nvPr/>
        </p:nvGrpSpPr>
        <p:grpSpPr>
          <a:xfrm rot="-1807087">
            <a:off x="6212584" y="2116057"/>
            <a:ext cx="3573589" cy="2429828"/>
            <a:chOff x="6978575" y="73002"/>
            <a:chExt cx="904500" cy="764444"/>
          </a:xfrm>
        </p:grpSpPr>
        <p:grpSp>
          <p:nvGrpSpPr>
            <p:cNvPr id="3636" name="Google Shape;3636;p167"/>
            <p:cNvGrpSpPr/>
            <p:nvPr/>
          </p:nvGrpSpPr>
          <p:grpSpPr>
            <a:xfrm>
              <a:off x="6978575" y="73002"/>
              <a:ext cx="904500" cy="764444"/>
              <a:chOff x="7198998" y="3439551"/>
              <a:chExt cx="1206000" cy="1078200"/>
            </a:xfrm>
          </p:grpSpPr>
          <p:sp>
            <p:nvSpPr>
              <p:cNvPr id="3637" name="Google Shape;3637;p167"/>
              <p:cNvSpPr/>
              <p:nvPr/>
            </p:nvSpPr>
            <p:spPr>
              <a:xfrm>
                <a:off x="7198998" y="3439551"/>
                <a:ext cx="1206000" cy="1078200"/>
              </a:xfrm>
              <a:prstGeom prst="hexagon">
                <a:avLst>
                  <a:gd name="adj" fmla="val 28852"/>
                  <a:gd name="vf" fmla="val 115470"/>
                </a:avLst>
              </a:prstGeom>
              <a:noFill/>
              <a:ln w="38100" cap="flat" cmpd="sng">
                <a:solidFill>
                  <a:schemeClr val="dk2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8" name="Google Shape;3638;p167"/>
              <p:cNvSpPr/>
              <p:nvPr/>
            </p:nvSpPr>
            <p:spPr>
              <a:xfrm>
                <a:off x="7332550" y="3558350"/>
                <a:ext cx="931800" cy="840600"/>
              </a:xfrm>
              <a:prstGeom prst="ellipse">
                <a:avLst/>
              </a:prstGeom>
              <a:solidFill>
                <a:schemeClr val="lt2"/>
              </a:solidFill>
              <a:ln w="38100" cap="flat" cmpd="sng">
                <a:solidFill>
                  <a:schemeClr val="dk2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39" name="Google Shape;3639;p167"/>
            <p:cNvSpPr/>
            <p:nvPr/>
          </p:nvSpPr>
          <p:spPr>
            <a:xfrm>
              <a:off x="7141887" y="237563"/>
              <a:ext cx="577885" cy="435334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38100" cap="flat" cmpd="sng">
              <a:solidFill>
                <a:srgbClr val="FBAF41"/>
              </a:solidFill>
              <a:prstDash val="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4" name="Google Shape;3644;p1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5" name="Google Shape;3645;p168"/>
          <p:cNvSpPr txBox="1"/>
          <p:nvPr/>
        </p:nvSpPr>
        <p:spPr>
          <a:xfrm>
            <a:off x="186250" y="1232550"/>
            <a:ext cx="43197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Bleach’s ability to denature proteins makes it an ideal agent to destroy viruses of all types.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6" name="Google Shape;3646;p168"/>
          <p:cNvSpPr/>
          <p:nvPr/>
        </p:nvSpPr>
        <p:spPr>
          <a:xfrm>
            <a:off x="4934675" y="389025"/>
            <a:ext cx="4033500" cy="21321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3BB4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7" name="Google Shape;3647;p168"/>
          <p:cNvSpPr/>
          <p:nvPr/>
        </p:nvSpPr>
        <p:spPr>
          <a:xfrm>
            <a:off x="4934675" y="2825250"/>
            <a:ext cx="4033500" cy="2132100"/>
          </a:xfrm>
          <a:prstGeom prst="rect">
            <a:avLst/>
          </a:prstGeom>
          <a:noFill/>
          <a:ln w="76200" cap="flat" cmpd="sng">
            <a:solidFill>
              <a:srgbClr val="2CB3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8" name="Google Shape;3648;p16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3200" y="445025"/>
            <a:ext cx="1934326" cy="20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9" name="Google Shape;3649;p16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5825" y="3132225"/>
            <a:ext cx="2109074" cy="151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50" name="Google Shape;3650;p168"/>
          <p:cNvSpPr/>
          <p:nvPr/>
        </p:nvSpPr>
        <p:spPr>
          <a:xfrm rot="-831662">
            <a:off x="7143748" y="1934296"/>
            <a:ext cx="2022393" cy="520023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EFFECTIVE</a:t>
            </a:r>
            <a:endParaRPr sz="26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3651" name="Google Shape;3651;p168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100" y="518402"/>
            <a:ext cx="835699" cy="11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2" name="Google Shape;3652;p168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100" y="2972902"/>
            <a:ext cx="835699" cy="11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3" name="Google Shape;3653;p168"/>
          <p:cNvSpPr/>
          <p:nvPr/>
        </p:nvSpPr>
        <p:spPr>
          <a:xfrm rot="-831662">
            <a:off x="7143748" y="4482596"/>
            <a:ext cx="2022393" cy="520023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EFFECTIVE</a:t>
            </a:r>
            <a:endParaRPr sz="26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8" name="Google Shape;3658;p1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9" name="Google Shape;3659;p169"/>
          <p:cNvSpPr/>
          <p:nvPr/>
        </p:nvSpPr>
        <p:spPr>
          <a:xfrm>
            <a:off x="4309775" y="30672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60" name="Google Shape;3660;p169"/>
          <p:cNvSpPr txBox="1"/>
          <p:nvPr/>
        </p:nvSpPr>
        <p:spPr>
          <a:xfrm>
            <a:off x="186250" y="1232550"/>
            <a:ext cx="3865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ability to disrupt and destroy proteins makes bleach a VERY dangerous chemical to encounter. Bleach can cause serious damage to the skin and internal organs. 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1" name="Google Shape;3661;p169"/>
          <p:cNvSpPr/>
          <p:nvPr/>
        </p:nvSpPr>
        <p:spPr>
          <a:xfrm>
            <a:off x="6429377" y="1989274"/>
            <a:ext cx="3615900" cy="3275100"/>
          </a:xfrm>
          <a:prstGeom prst="ellipse">
            <a:avLst/>
          </a:prstGeom>
          <a:solidFill>
            <a:srgbClr val="FF0000"/>
          </a:solidFill>
          <a:ln w="2286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2" name="Google Shape;3662;p169"/>
          <p:cNvSpPr/>
          <p:nvPr/>
        </p:nvSpPr>
        <p:spPr>
          <a:xfrm>
            <a:off x="5286225" y="1757938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63" name="Google Shape;3663;p169"/>
          <p:cNvSpPr/>
          <p:nvPr/>
        </p:nvSpPr>
        <p:spPr>
          <a:xfrm>
            <a:off x="6296100" y="101771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64" name="Google Shape;3664;p169"/>
          <p:cNvSpPr/>
          <p:nvPr/>
        </p:nvSpPr>
        <p:spPr>
          <a:xfrm>
            <a:off x="4701025" y="44476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65" name="Google Shape;3665;p169"/>
          <p:cNvSpPr/>
          <p:nvPr/>
        </p:nvSpPr>
        <p:spPr>
          <a:xfrm>
            <a:off x="7776850" y="656963"/>
            <a:ext cx="937925" cy="283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Calibri"/>
              </a:rPr>
              <a:t>Cl - OH</a:t>
            </a:r>
          </a:p>
        </p:txBody>
      </p:sp>
      <p:sp>
        <p:nvSpPr>
          <p:cNvPr id="3666" name="Google Shape;3666;p169"/>
          <p:cNvSpPr/>
          <p:nvPr/>
        </p:nvSpPr>
        <p:spPr>
          <a:xfrm rot="-455162">
            <a:off x="6004965" y="4330231"/>
            <a:ext cx="263607" cy="1540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7" name="Google Shape;3667;p169"/>
          <p:cNvSpPr/>
          <p:nvPr/>
        </p:nvSpPr>
        <p:spPr>
          <a:xfrm rot="890590">
            <a:off x="5726071" y="3167676"/>
            <a:ext cx="263493" cy="1539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8" name="Google Shape;3668;p169"/>
          <p:cNvSpPr/>
          <p:nvPr/>
        </p:nvSpPr>
        <p:spPr>
          <a:xfrm rot="2525631">
            <a:off x="6313698" y="2188067"/>
            <a:ext cx="263595" cy="1539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9" name="Google Shape;3669;p169"/>
          <p:cNvSpPr/>
          <p:nvPr/>
        </p:nvSpPr>
        <p:spPr>
          <a:xfrm rot="4473370">
            <a:off x="7198251" y="1568510"/>
            <a:ext cx="263619" cy="1537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0" name="Google Shape;3670;p169"/>
          <p:cNvSpPr/>
          <p:nvPr/>
        </p:nvSpPr>
        <p:spPr>
          <a:xfrm rot="5981892">
            <a:off x="8359368" y="1298505"/>
            <a:ext cx="263567" cy="15368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71" name="Google Shape;3671;p169"/>
          <p:cNvGrpSpPr/>
          <p:nvPr/>
        </p:nvGrpSpPr>
        <p:grpSpPr>
          <a:xfrm rot="-6834485">
            <a:off x="6332253" y="4209117"/>
            <a:ext cx="298935" cy="216435"/>
            <a:chOff x="956175" y="3264150"/>
            <a:chExt cx="2329800" cy="1681500"/>
          </a:xfrm>
        </p:grpSpPr>
        <p:sp>
          <p:nvSpPr>
            <p:cNvPr id="3672" name="Google Shape;3672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7" name="Google Shape;3697;p169"/>
          <p:cNvGrpSpPr/>
          <p:nvPr/>
        </p:nvGrpSpPr>
        <p:grpSpPr>
          <a:xfrm rot="-8825421">
            <a:off x="6960409" y="4925030"/>
            <a:ext cx="298881" cy="216362"/>
            <a:chOff x="956175" y="3264150"/>
            <a:chExt cx="2329800" cy="1681500"/>
          </a:xfrm>
        </p:grpSpPr>
        <p:sp>
          <p:nvSpPr>
            <p:cNvPr id="3698" name="Google Shape;3698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3" name="Google Shape;3723;p169"/>
          <p:cNvGrpSpPr/>
          <p:nvPr/>
        </p:nvGrpSpPr>
        <p:grpSpPr>
          <a:xfrm rot="-5190771">
            <a:off x="6182770" y="3382805"/>
            <a:ext cx="298768" cy="216481"/>
            <a:chOff x="956175" y="3264150"/>
            <a:chExt cx="2329800" cy="1681500"/>
          </a:xfrm>
        </p:grpSpPr>
        <p:sp>
          <p:nvSpPr>
            <p:cNvPr id="3724" name="Google Shape;3724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9" name="Google Shape;3749;p169"/>
          <p:cNvGrpSpPr/>
          <p:nvPr/>
        </p:nvGrpSpPr>
        <p:grpSpPr>
          <a:xfrm rot="311181">
            <a:off x="8259859" y="1794833"/>
            <a:ext cx="298972" cy="210055"/>
            <a:chOff x="956175" y="3264150"/>
            <a:chExt cx="2329800" cy="1681500"/>
          </a:xfrm>
        </p:grpSpPr>
        <p:sp>
          <p:nvSpPr>
            <p:cNvPr id="3750" name="Google Shape;3750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5" name="Google Shape;3775;p169"/>
          <p:cNvGrpSpPr/>
          <p:nvPr/>
        </p:nvGrpSpPr>
        <p:grpSpPr>
          <a:xfrm rot="-1319038">
            <a:off x="7322628" y="1921429"/>
            <a:ext cx="298735" cy="216294"/>
            <a:chOff x="956175" y="3264150"/>
            <a:chExt cx="2329800" cy="1681500"/>
          </a:xfrm>
        </p:grpSpPr>
        <p:sp>
          <p:nvSpPr>
            <p:cNvPr id="3776" name="Google Shape;3776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1" name="Google Shape;3801;p169"/>
          <p:cNvGrpSpPr/>
          <p:nvPr/>
        </p:nvGrpSpPr>
        <p:grpSpPr>
          <a:xfrm rot="-3087529">
            <a:off x="6549775" y="2487006"/>
            <a:ext cx="298761" cy="216335"/>
            <a:chOff x="956175" y="3264150"/>
            <a:chExt cx="2329800" cy="1681500"/>
          </a:xfrm>
        </p:grpSpPr>
        <p:sp>
          <p:nvSpPr>
            <p:cNvPr id="3802" name="Google Shape;3802;p169"/>
            <p:cNvSpPr/>
            <p:nvPr/>
          </p:nvSpPr>
          <p:spPr>
            <a:xfrm>
              <a:off x="956175" y="3264150"/>
              <a:ext cx="2329800" cy="168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169"/>
            <p:cNvSpPr/>
            <p:nvPr/>
          </p:nvSpPr>
          <p:spPr>
            <a:xfrm>
              <a:off x="2023125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169"/>
            <p:cNvSpPr/>
            <p:nvPr/>
          </p:nvSpPr>
          <p:spPr>
            <a:xfrm>
              <a:off x="2175525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169"/>
            <p:cNvSpPr/>
            <p:nvPr/>
          </p:nvSpPr>
          <p:spPr>
            <a:xfrm>
              <a:off x="2327925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169"/>
            <p:cNvSpPr/>
            <p:nvPr/>
          </p:nvSpPr>
          <p:spPr>
            <a:xfrm>
              <a:off x="2480325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169"/>
            <p:cNvSpPr/>
            <p:nvPr/>
          </p:nvSpPr>
          <p:spPr>
            <a:xfrm>
              <a:off x="1624550" y="43383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169"/>
            <p:cNvSpPr/>
            <p:nvPr/>
          </p:nvSpPr>
          <p:spPr>
            <a:xfrm>
              <a:off x="1976238" y="44028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169"/>
            <p:cNvSpPr/>
            <p:nvPr/>
          </p:nvSpPr>
          <p:spPr>
            <a:xfrm>
              <a:off x="2380900" y="38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169"/>
            <p:cNvSpPr/>
            <p:nvPr/>
          </p:nvSpPr>
          <p:spPr>
            <a:xfrm>
              <a:off x="2132025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169"/>
            <p:cNvSpPr/>
            <p:nvPr/>
          </p:nvSpPr>
          <p:spPr>
            <a:xfrm>
              <a:off x="2523825" y="42600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169"/>
            <p:cNvSpPr/>
            <p:nvPr/>
          </p:nvSpPr>
          <p:spPr>
            <a:xfrm>
              <a:off x="1820450" y="40657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169"/>
            <p:cNvSpPr/>
            <p:nvPr/>
          </p:nvSpPr>
          <p:spPr>
            <a:xfrm>
              <a:off x="19762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169"/>
            <p:cNvSpPr/>
            <p:nvPr/>
          </p:nvSpPr>
          <p:spPr>
            <a:xfrm>
              <a:off x="3038900" y="4033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169"/>
            <p:cNvSpPr/>
            <p:nvPr/>
          </p:nvSpPr>
          <p:spPr>
            <a:xfrm>
              <a:off x="2894550" y="45456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169"/>
            <p:cNvSpPr/>
            <p:nvPr/>
          </p:nvSpPr>
          <p:spPr>
            <a:xfrm>
              <a:off x="284300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169"/>
            <p:cNvSpPr/>
            <p:nvPr/>
          </p:nvSpPr>
          <p:spPr>
            <a:xfrm>
              <a:off x="2327925" y="34598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169"/>
            <p:cNvSpPr/>
            <p:nvPr/>
          </p:nvSpPr>
          <p:spPr>
            <a:xfrm>
              <a:off x="1624550" y="3555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169"/>
            <p:cNvSpPr/>
            <p:nvPr/>
          </p:nvSpPr>
          <p:spPr>
            <a:xfrm>
              <a:off x="1428650" y="46431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169"/>
            <p:cNvSpPr/>
            <p:nvPr/>
          </p:nvSpPr>
          <p:spPr>
            <a:xfrm>
              <a:off x="1428650" y="3728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169"/>
            <p:cNvSpPr/>
            <p:nvPr/>
          </p:nvSpPr>
          <p:spPr>
            <a:xfrm>
              <a:off x="1007350" y="41859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169"/>
            <p:cNvSpPr/>
            <p:nvPr/>
          </p:nvSpPr>
          <p:spPr>
            <a:xfrm>
              <a:off x="1007350" y="3307425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169"/>
            <p:cNvSpPr/>
            <p:nvPr/>
          </p:nvSpPr>
          <p:spPr>
            <a:xfrm>
              <a:off x="1912025" y="421815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169"/>
            <p:cNvSpPr/>
            <p:nvPr/>
          </p:nvSpPr>
          <p:spPr>
            <a:xfrm>
              <a:off x="2377513" y="41145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169"/>
            <p:cNvSpPr/>
            <p:nvPr/>
          </p:nvSpPr>
          <p:spPr>
            <a:xfrm>
              <a:off x="1780350" y="4490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169"/>
            <p:cNvSpPr/>
            <p:nvPr/>
          </p:nvSpPr>
          <p:spPr>
            <a:xfrm>
              <a:off x="1591438" y="4109700"/>
              <a:ext cx="195900" cy="142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7" name="Google Shape;3827;p169"/>
          <p:cNvGrpSpPr/>
          <p:nvPr/>
        </p:nvGrpSpPr>
        <p:grpSpPr>
          <a:xfrm>
            <a:off x="6429385" y="1989256"/>
            <a:ext cx="3615919" cy="3275082"/>
            <a:chOff x="6429385" y="1989256"/>
            <a:chExt cx="3615919" cy="3275082"/>
          </a:xfrm>
        </p:grpSpPr>
        <p:grpSp>
          <p:nvGrpSpPr>
            <p:cNvPr id="3828" name="Google Shape;3828;p169"/>
            <p:cNvGrpSpPr/>
            <p:nvPr/>
          </p:nvGrpSpPr>
          <p:grpSpPr>
            <a:xfrm>
              <a:off x="6429385" y="1989256"/>
              <a:ext cx="3615919" cy="3275082"/>
              <a:chOff x="6087251" y="737625"/>
              <a:chExt cx="2313300" cy="2273100"/>
            </a:xfrm>
          </p:grpSpPr>
          <p:sp>
            <p:nvSpPr>
              <p:cNvPr id="3829" name="Google Shape;3829;p169"/>
              <p:cNvSpPr/>
              <p:nvPr/>
            </p:nvSpPr>
            <p:spPr>
              <a:xfrm>
                <a:off x="6087251" y="737625"/>
                <a:ext cx="2313300" cy="2273100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0" name="Google Shape;3830;p169"/>
              <p:cNvSpPr/>
              <p:nvPr/>
            </p:nvSpPr>
            <p:spPr>
              <a:xfrm>
                <a:off x="6165061" y="838039"/>
                <a:ext cx="2157600" cy="2082900"/>
              </a:xfrm>
              <a:prstGeom prst="ellipse">
                <a:avLst/>
              </a:prstGeom>
              <a:solidFill>
                <a:srgbClr val="CC00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1" name="Google Shape;3831;p169"/>
              <p:cNvSpPr/>
              <p:nvPr/>
            </p:nvSpPr>
            <p:spPr>
              <a:xfrm>
                <a:off x="6270643" y="961657"/>
                <a:ext cx="1946400" cy="1835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32" name="Google Shape;3832;p169"/>
            <p:cNvSpPr/>
            <p:nvPr/>
          </p:nvSpPr>
          <p:spPr>
            <a:xfrm>
              <a:off x="7659225" y="3108937"/>
              <a:ext cx="1156226" cy="1035743"/>
            </a:xfrm>
            <a:custGeom>
              <a:avLst/>
              <a:gdLst/>
              <a:ahLst/>
              <a:cxnLst/>
              <a:rect l="l" t="t" r="r" b="b"/>
              <a:pathLst>
                <a:path w="60798" h="73942" extrusionOk="0">
                  <a:moveTo>
                    <a:pt x="14656" y="15522"/>
                  </a:moveTo>
                  <a:cubicBezTo>
                    <a:pt x="12625" y="16791"/>
                    <a:pt x="7181" y="20602"/>
                    <a:pt x="9576" y="20602"/>
                  </a:cubicBezTo>
                  <a:cubicBezTo>
                    <a:pt x="16964" y="20602"/>
                    <a:pt x="22816" y="13985"/>
                    <a:pt x="29049" y="10018"/>
                  </a:cubicBezTo>
                  <a:cubicBezTo>
                    <a:pt x="31605" y="8391"/>
                    <a:pt x="38015" y="2900"/>
                    <a:pt x="37092" y="5785"/>
                  </a:cubicBezTo>
                  <a:cubicBezTo>
                    <a:pt x="34207" y="14798"/>
                    <a:pt x="30679" y="23594"/>
                    <a:pt x="27356" y="32455"/>
                  </a:cubicBezTo>
                  <a:cubicBezTo>
                    <a:pt x="26212" y="35505"/>
                    <a:pt x="22087" y="39466"/>
                    <a:pt x="24392" y="41768"/>
                  </a:cubicBezTo>
                  <a:cubicBezTo>
                    <a:pt x="27879" y="45251"/>
                    <a:pt x="33914" y="39131"/>
                    <a:pt x="38786" y="38382"/>
                  </a:cubicBezTo>
                  <a:cubicBezTo>
                    <a:pt x="40208" y="38163"/>
                    <a:pt x="43301" y="37817"/>
                    <a:pt x="43019" y="39228"/>
                  </a:cubicBezTo>
                  <a:cubicBezTo>
                    <a:pt x="41134" y="48659"/>
                    <a:pt x="24009" y="49996"/>
                    <a:pt x="15079" y="46425"/>
                  </a:cubicBezTo>
                  <a:cubicBezTo>
                    <a:pt x="13075" y="45623"/>
                    <a:pt x="12461" y="41761"/>
                    <a:pt x="13809" y="40075"/>
                  </a:cubicBezTo>
                  <a:cubicBezTo>
                    <a:pt x="18273" y="34495"/>
                    <a:pt x="29599" y="31982"/>
                    <a:pt x="34976" y="36688"/>
                  </a:cubicBezTo>
                  <a:cubicBezTo>
                    <a:pt x="40938" y="41905"/>
                    <a:pt x="32300" y="52534"/>
                    <a:pt x="33282" y="60395"/>
                  </a:cubicBezTo>
                  <a:cubicBezTo>
                    <a:pt x="33807" y="64598"/>
                    <a:pt x="42059" y="61570"/>
                    <a:pt x="45982" y="59972"/>
                  </a:cubicBezTo>
                  <a:cubicBezTo>
                    <a:pt x="49164" y="58675"/>
                    <a:pt x="48943" y="53645"/>
                    <a:pt x="49369" y="50235"/>
                  </a:cubicBezTo>
                  <a:cubicBezTo>
                    <a:pt x="50487" y="41287"/>
                    <a:pt x="47886" y="29309"/>
                    <a:pt x="40056" y="24835"/>
                  </a:cubicBezTo>
                  <a:cubicBezTo>
                    <a:pt x="29693" y="18913"/>
                    <a:pt x="10889" y="21450"/>
                    <a:pt x="7459" y="10018"/>
                  </a:cubicBezTo>
                  <a:cubicBezTo>
                    <a:pt x="4493" y="132"/>
                    <a:pt x="15929" y="3717"/>
                    <a:pt x="25662" y="282"/>
                  </a:cubicBezTo>
                  <a:cubicBezTo>
                    <a:pt x="28861" y="-847"/>
                    <a:pt x="31599" y="4328"/>
                    <a:pt x="32859" y="7478"/>
                  </a:cubicBezTo>
                  <a:cubicBezTo>
                    <a:pt x="35860" y="14982"/>
                    <a:pt x="31393" y="23956"/>
                    <a:pt x="27779" y="31185"/>
                  </a:cubicBezTo>
                  <a:cubicBezTo>
                    <a:pt x="26227" y="34290"/>
                    <a:pt x="22025" y="37205"/>
                    <a:pt x="23122" y="40498"/>
                  </a:cubicBezTo>
                  <a:cubicBezTo>
                    <a:pt x="25256" y="46905"/>
                    <a:pt x="36281" y="44757"/>
                    <a:pt x="43019" y="44308"/>
                  </a:cubicBezTo>
                  <a:cubicBezTo>
                    <a:pt x="43128" y="44301"/>
                    <a:pt x="48431" y="42901"/>
                    <a:pt x="48522" y="43038"/>
                  </a:cubicBezTo>
                  <a:cubicBezTo>
                    <a:pt x="51826" y="47992"/>
                    <a:pt x="41963" y="53042"/>
                    <a:pt x="37939" y="57432"/>
                  </a:cubicBezTo>
                  <a:cubicBezTo>
                    <a:pt x="32261" y="63626"/>
                    <a:pt x="27292" y="73942"/>
                    <a:pt x="18889" y="73942"/>
                  </a:cubicBezTo>
                  <a:cubicBezTo>
                    <a:pt x="13685" y="73942"/>
                    <a:pt x="11178" y="66680"/>
                    <a:pt x="8729" y="62088"/>
                  </a:cubicBezTo>
                  <a:cubicBezTo>
                    <a:pt x="5465" y="55967"/>
                    <a:pt x="1263" y="45193"/>
                    <a:pt x="7036" y="41345"/>
                  </a:cubicBezTo>
                  <a:cubicBezTo>
                    <a:pt x="10782" y="38848"/>
                    <a:pt x="14720" y="46044"/>
                    <a:pt x="18466" y="48542"/>
                  </a:cubicBezTo>
                  <a:cubicBezTo>
                    <a:pt x="19714" y="49374"/>
                    <a:pt x="21017" y="46597"/>
                    <a:pt x="21429" y="45155"/>
                  </a:cubicBezTo>
                  <a:cubicBezTo>
                    <a:pt x="23877" y="36590"/>
                    <a:pt x="7408" y="34097"/>
                    <a:pt x="1109" y="27798"/>
                  </a:cubicBezTo>
                  <a:cubicBezTo>
                    <a:pt x="-1359" y="25330"/>
                    <a:pt x="967" y="19872"/>
                    <a:pt x="3649" y="17638"/>
                  </a:cubicBezTo>
                  <a:cubicBezTo>
                    <a:pt x="4959" y="16547"/>
                    <a:pt x="7672" y="13939"/>
                    <a:pt x="8306" y="15522"/>
                  </a:cubicBezTo>
                  <a:cubicBezTo>
                    <a:pt x="9883" y="19461"/>
                    <a:pt x="6798" y="24692"/>
                    <a:pt x="9152" y="28222"/>
                  </a:cubicBezTo>
                  <a:cubicBezTo>
                    <a:pt x="10882" y="30816"/>
                    <a:pt x="15793" y="28979"/>
                    <a:pt x="18466" y="27375"/>
                  </a:cubicBezTo>
                  <a:cubicBezTo>
                    <a:pt x="22870" y="24732"/>
                    <a:pt x="15478" y="17541"/>
                    <a:pt x="14232" y="12558"/>
                  </a:cubicBezTo>
                  <a:cubicBezTo>
                    <a:pt x="13239" y="8588"/>
                    <a:pt x="18707" y="4569"/>
                    <a:pt x="22699" y="3668"/>
                  </a:cubicBezTo>
                  <a:cubicBezTo>
                    <a:pt x="28344" y="2393"/>
                    <a:pt x="36245" y="-264"/>
                    <a:pt x="40056" y="4092"/>
                  </a:cubicBezTo>
                  <a:cubicBezTo>
                    <a:pt x="45741" y="10591"/>
                    <a:pt x="44388" y="20890"/>
                    <a:pt x="45136" y="29492"/>
                  </a:cubicBezTo>
                  <a:cubicBezTo>
                    <a:pt x="45605" y="34880"/>
                    <a:pt x="44080" y="40275"/>
                    <a:pt x="43019" y="45578"/>
                  </a:cubicBezTo>
                  <a:cubicBezTo>
                    <a:pt x="42650" y="47424"/>
                    <a:pt x="40183" y="50037"/>
                    <a:pt x="41749" y="51082"/>
                  </a:cubicBezTo>
                  <a:cubicBezTo>
                    <a:pt x="43177" y="52034"/>
                    <a:pt x="45338" y="51076"/>
                    <a:pt x="46829" y="51928"/>
                  </a:cubicBezTo>
                  <a:cubicBezTo>
                    <a:pt x="52029" y="54899"/>
                    <a:pt x="57835" y="60817"/>
                    <a:pt x="56989" y="66745"/>
                  </a:cubicBezTo>
                  <a:cubicBezTo>
                    <a:pt x="55693" y="75826"/>
                    <a:pt x="37105" y="72256"/>
                    <a:pt x="29472" y="67168"/>
                  </a:cubicBezTo>
                  <a:cubicBezTo>
                    <a:pt x="23276" y="63038"/>
                    <a:pt x="22491" y="51893"/>
                    <a:pt x="25662" y="45155"/>
                  </a:cubicBezTo>
                  <a:cubicBezTo>
                    <a:pt x="28693" y="38714"/>
                    <a:pt x="37361" y="36856"/>
                    <a:pt x="42172" y="31608"/>
                  </a:cubicBezTo>
                  <a:cubicBezTo>
                    <a:pt x="48311" y="24911"/>
                    <a:pt x="52180" y="14583"/>
                    <a:pt x="60799" y="11712"/>
                  </a:cubicBezTo>
                </a:path>
              </a:pathLst>
            </a:custGeom>
            <a:noFill/>
            <a:ln w="28575" cap="flat" cmpd="sng">
              <a:solidFill>
                <a:srgbClr val="FBAF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7" name="Google Shape;3837;p170"/>
          <p:cNvSpPr txBox="1"/>
          <p:nvPr/>
        </p:nvSpPr>
        <p:spPr>
          <a:xfrm>
            <a:off x="186250" y="1232550"/>
            <a:ext cx="4185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Bleach is MUCH, MUCH more dangerous than either hand sanitizer or soap to the skin and the insides of the body if ingested.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8" name="Google Shape;3838;p1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Bleach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9" name="Google Shape;3839;p17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725" y="661263"/>
            <a:ext cx="2703341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0" name="Google Shape;3840;p170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6700" y="2154100"/>
            <a:ext cx="1637400" cy="1637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41" name="Google Shape;3841;p170"/>
          <p:cNvSpPr/>
          <p:nvPr/>
        </p:nvSpPr>
        <p:spPr>
          <a:xfrm rot="-831662">
            <a:off x="5874198" y="3394571"/>
            <a:ext cx="2022393" cy="520023"/>
          </a:xfrm>
          <a:prstGeom prst="rect">
            <a:avLst/>
          </a:prstGeom>
          <a:solidFill>
            <a:srgbClr val="FF990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POISONOUS</a:t>
            </a:r>
            <a:endParaRPr sz="20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6" name="Google Shape;3846;p171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7" name="Google Shape;3847;p171"/>
          <p:cNvSpPr txBox="1"/>
          <p:nvPr/>
        </p:nvSpPr>
        <p:spPr>
          <a:xfrm>
            <a:off x="907675" y="1366725"/>
            <a:ext cx="6875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Overview of the mechanisms in which the body can defend itself against viruses with its immune system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2" name="Google Shape;3852;p172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Virus Biology &amp; Evolution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The Case of COVID-19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53" name="Google Shape;3853;p17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4100" y="2008625"/>
            <a:ext cx="1395800" cy="13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4" name="Google Shape;3854;p172"/>
          <p:cNvSpPr txBox="1"/>
          <p:nvPr/>
        </p:nvSpPr>
        <p:spPr>
          <a:xfrm>
            <a:off x="643950" y="2275975"/>
            <a:ext cx="7856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sz="3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The Immune System’s Defense Against Viruses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9" name="Google Shape;3859;p173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the immune system recognize and defend against viruses?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we sometimes become infected with a virus twice?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4" name="Google Shape;3864;p1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5" name="Google Shape;3865;p1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Write and describe the order of events an immune system uses to defend against viruses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both the structure and function of antibodies as well as B cells, including their relationship to each other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how a virus can be defended against without being encountered before, as well as how a person can become infected with a virus they have previously contracted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p1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 Cells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1" name="Google Shape;3871;p175"/>
          <p:cNvSpPr txBox="1"/>
          <p:nvPr/>
        </p:nvSpPr>
        <p:spPr>
          <a:xfrm>
            <a:off x="186250" y="1232550"/>
            <a:ext cx="4585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 Cells are an integral component of the body’s immune system.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72" name="Google Shape;3872;p17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45675"/>
            <a:ext cx="4484699" cy="452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7" name="Google Shape;3877;p1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B Cells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8" name="Google Shape;3878;p176"/>
          <p:cNvSpPr txBox="1"/>
          <p:nvPr/>
        </p:nvSpPr>
        <p:spPr>
          <a:xfrm>
            <a:off x="186250" y="1232550"/>
            <a:ext cx="4585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importance of B cells is their ability to produce antibodies within the membrane of the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9" name="Google Shape;3879;p176"/>
          <p:cNvSpPr/>
          <p:nvPr/>
        </p:nvSpPr>
        <p:spPr>
          <a:xfrm rot="-1176804">
            <a:off x="5370346" y="4006080"/>
            <a:ext cx="428990" cy="18682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BAF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0" name="Google Shape;3880;p176"/>
          <p:cNvSpPr/>
          <p:nvPr/>
        </p:nvSpPr>
        <p:spPr>
          <a:xfrm>
            <a:off x="4053101" y="4038125"/>
            <a:ext cx="1188826" cy="2580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BAF41"/>
                </a:solidFill>
                <a:latin typeface="Calibri"/>
              </a:rPr>
              <a:t>Antibody</a:t>
            </a:r>
          </a:p>
        </p:txBody>
      </p:sp>
      <p:pic>
        <p:nvPicPr>
          <p:cNvPr id="3881" name="Google Shape;3881;p17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100" y="374575"/>
            <a:ext cx="3782100" cy="3837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82" name="Google Shape;3882;p176"/>
          <p:cNvSpPr/>
          <p:nvPr/>
        </p:nvSpPr>
        <p:spPr>
          <a:xfrm rot="1172824">
            <a:off x="5968383" y="3338841"/>
            <a:ext cx="953132" cy="1064044"/>
          </a:xfrm>
          <a:prstGeom prst="ellipse">
            <a:avLst/>
          </a:prstGeom>
          <a:noFill/>
          <a:ln w="38100" cap="flat" cmpd="sng">
            <a:solidFill>
              <a:srgbClr val="FBA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Google Shape;3887;p1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8" name="Google Shape;3888;p177"/>
          <p:cNvSpPr txBox="1"/>
          <p:nvPr/>
        </p:nvSpPr>
        <p:spPr>
          <a:xfrm>
            <a:off x="186250" y="1232550"/>
            <a:ext cx="45852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antibody is a protein produced in the B cell, which is then transported to the membrane.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9" name="Google Shape;3889;p17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6488" y="0"/>
            <a:ext cx="2292744" cy="2248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0" name="Google Shape;3890;p17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0200" y="2571750"/>
            <a:ext cx="3782100" cy="3837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891" name="Google Shape;3891;p177"/>
          <p:cNvGrpSpPr/>
          <p:nvPr/>
        </p:nvGrpSpPr>
        <p:grpSpPr>
          <a:xfrm rot="2720912">
            <a:off x="6462108" y="1573820"/>
            <a:ext cx="1283612" cy="2105757"/>
            <a:chOff x="1639704" y="1487347"/>
            <a:chExt cx="1346638" cy="2161687"/>
          </a:xfrm>
        </p:grpSpPr>
        <p:sp>
          <p:nvSpPr>
            <p:cNvPr id="3892" name="Google Shape;3892;p177"/>
            <p:cNvSpPr/>
            <p:nvPr/>
          </p:nvSpPr>
          <p:spPr>
            <a:xfrm>
              <a:off x="1639704" y="2488934"/>
              <a:ext cx="1107900" cy="1160100"/>
            </a:xfrm>
            <a:prstGeom prst="ellipse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177"/>
            <p:cNvSpPr/>
            <p:nvPr/>
          </p:nvSpPr>
          <p:spPr>
            <a:xfrm rot="1658086">
              <a:off x="2666902" y="1438491"/>
              <a:ext cx="64678" cy="1109911"/>
            </a:xfrm>
            <a:prstGeom prst="rect">
              <a:avLst/>
            </a:prstGeom>
            <a:solidFill>
              <a:schemeClr val="dk1"/>
            </a:solidFill>
            <a:ln w="1143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3894;p177"/>
          <p:cNvGrpSpPr/>
          <p:nvPr/>
        </p:nvGrpSpPr>
        <p:grpSpPr>
          <a:xfrm>
            <a:off x="6227035" y="3644027"/>
            <a:ext cx="1428429" cy="1427543"/>
            <a:chOff x="6216400" y="4187325"/>
            <a:chExt cx="1041205" cy="977100"/>
          </a:xfrm>
        </p:grpSpPr>
        <p:sp>
          <p:nvSpPr>
            <p:cNvPr id="3895" name="Google Shape;3895;p177"/>
            <p:cNvSpPr/>
            <p:nvPr/>
          </p:nvSpPr>
          <p:spPr>
            <a:xfrm rot="-5400000">
              <a:off x="6243325" y="4570875"/>
              <a:ext cx="977100" cy="210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BA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177"/>
            <p:cNvSpPr/>
            <p:nvPr/>
          </p:nvSpPr>
          <p:spPr>
            <a:xfrm>
              <a:off x="6216400" y="4477225"/>
              <a:ext cx="1041205" cy="48082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Translation</a:t>
              </a:r>
              <a:b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</a:br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        </a:t>
              </a:r>
              <a:b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</a:br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Transcription</a:t>
              </a:r>
            </a:p>
          </p:txBody>
        </p:sp>
        <p:sp>
          <p:nvSpPr>
            <p:cNvPr id="3897" name="Google Shape;3897;p177"/>
            <p:cNvSpPr/>
            <p:nvPr/>
          </p:nvSpPr>
          <p:spPr>
            <a:xfrm>
              <a:off x="6486875" y="4311875"/>
              <a:ext cx="535873" cy="777426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Protein</a:t>
              </a: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mRNA</a:t>
              </a: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DNA</a:t>
              </a:r>
            </a:p>
          </p:txBody>
        </p:sp>
      </p:grp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1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3" name="Google Shape;3903;p178"/>
          <p:cNvSpPr txBox="1"/>
          <p:nvPr/>
        </p:nvSpPr>
        <p:spPr>
          <a:xfrm>
            <a:off x="186250" y="1232550"/>
            <a:ext cx="4585200" cy="51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There are two components to the antibody; the constant region and the variable region.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variable region is different for every single type of antibody; making each antibody incredibly specific.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4" name="Google Shape;3904;p178"/>
          <p:cNvSpPr/>
          <p:nvPr/>
        </p:nvSpPr>
        <p:spPr>
          <a:xfrm>
            <a:off x="8199000" y="1987950"/>
            <a:ext cx="633298" cy="135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+mj-lt"/>
              </a:rPr>
              <a:t>CONSTANT</a:t>
            </a:r>
          </a:p>
        </p:txBody>
      </p:sp>
      <p:sp>
        <p:nvSpPr>
          <p:cNvPr id="3905" name="Google Shape;3905;p178"/>
          <p:cNvSpPr/>
          <p:nvPr/>
        </p:nvSpPr>
        <p:spPr>
          <a:xfrm>
            <a:off x="8248850" y="1323063"/>
            <a:ext cx="587588" cy="13572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0" b="0" i="0" dirty="0">
                <a:ln>
                  <a:noFill/>
                </a:ln>
                <a:solidFill>
                  <a:schemeClr val="dk1"/>
                </a:solidFill>
                <a:latin typeface="+mj-lt"/>
              </a:rPr>
              <a:t>VARIABLE</a:t>
            </a:r>
          </a:p>
        </p:txBody>
      </p:sp>
      <p:pic>
        <p:nvPicPr>
          <p:cNvPr id="3906" name="Google Shape;3906;p17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6488" y="0"/>
            <a:ext cx="2292744" cy="22484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07" name="Google Shape;3907;p178"/>
          <p:cNvCxnSpPr/>
          <p:nvPr/>
        </p:nvCxnSpPr>
        <p:spPr>
          <a:xfrm>
            <a:off x="7099775" y="1305225"/>
            <a:ext cx="967200" cy="747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8" name="Google Shape;3908;p178"/>
          <p:cNvCxnSpPr/>
          <p:nvPr/>
        </p:nvCxnSpPr>
        <p:spPr>
          <a:xfrm>
            <a:off x="7691150" y="703650"/>
            <a:ext cx="557700" cy="528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09" name="Google Shape;3909;p17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0200" y="2571750"/>
            <a:ext cx="3782100" cy="3837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910" name="Google Shape;3910;p178"/>
          <p:cNvGrpSpPr/>
          <p:nvPr/>
        </p:nvGrpSpPr>
        <p:grpSpPr>
          <a:xfrm rot="2720912">
            <a:off x="6462108" y="1573820"/>
            <a:ext cx="1283612" cy="2105757"/>
            <a:chOff x="1639704" y="1487347"/>
            <a:chExt cx="1346638" cy="2161687"/>
          </a:xfrm>
        </p:grpSpPr>
        <p:sp>
          <p:nvSpPr>
            <p:cNvPr id="3911" name="Google Shape;3911;p178"/>
            <p:cNvSpPr/>
            <p:nvPr/>
          </p:nvSpPr>
          <p:spPr>
            <a:xfrm>
              <a:off x="1639704" y="2488934"/>
              <a:ext cx="1107900" cy="1160100"/>
            </a:xfrm>
            <a:prstGeom prst="ellipse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178"/>
            <p:cNvSpPr/>
            <p:nvPr/>
          </p:nvSpPr>
          <p:spPr>
            <a:xfrm rot="1658086">
              <a:off x="2666902" y="1438491"/>
              <a:ext cx="64678" cy="1109911"/>
            </a:xfrm>
            <a:prstGeom prst="rect">
              <a:avLst/>
            </a:prstGeom>
            <a:solidFill>
              <a:schemeClr val="dk1"/>
            </a:solidFill>
            <a:ln w="1143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3" name="Google Shape;3913;p178"/>
          <p:cNvGrpSpPr/>
          <p:nvPr/>
        </p:nvGrpSpPr>
        <p:grpSpPr>
          <a:xfrm>
            <a:off x="6227035" y="3644027"/>
            <a:ext cx="1428429" cy="1427543"/>
            <a:chOff x="6216400" y="4187325"/>
            <a:chExt cx="1041205" cy="977100"/>
          </a:xfrm>
        </p:grpSpPr>
        <p:sp>
          <p:nvSpPr>
            <p:cNvPr id="3914" name="Google Shape;3914;p178"/>
            <p:cNvSpPr/>
            <p:nvPr/>
          </p:nvSpPr>
          <p:spPr>
            <a:xfrm rot="-5400000">
              <a:off x="6243325" y="4570875"/>
              <a:ext cx="977100" cy="210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BA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178"/>
            <p:cNvSpPr/>
            <p:nvPr/>
          </p:nvSpPr>
          <p:spPr>
            <a:xfrm>
              <a:off x="6216400" y="4477225"/>
              <a:ext cx="1041205" cy="48082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Translation</a:t>
              </a:r>
              <a:b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</a:br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        </a:t>
              </a:r>
              <a:b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</a:br>
              <a:r>
                <a:rPr b="1" i="0">
                  <a:ln>
                    <a:noFill/>
                  </a:ln>
                  <a:solidFill>
                    <a:srgbClr val="FF0000"/>
                  </a:solidFill>
                  <a:latin typeface="Bebas Neue"/>
                </a:rPr>
                <a:t>Transcription</a:t>
              </a:r>
            </a:p>
          </p:txBody>
        </p:sp>
        <p:sp>
          <p:nvSpPr>
            <p:cNvPr id="3916" name="Google Shape;3916;p178"/>
            <p:cNvSpPr/>
            <p:nvPr/>
          </p:nvSpPr>
          <p:spPr>
            <a:xfrm>
              <a:off x="6486875" y="4311875"/>
              <a:ext cx="535873" cy="777426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Protein</a:t>
              </a: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mRNA</a:t>
              </a: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b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</a:br>
              <a:r>
                <a:rPr b="1" i="0">
                  <a:ln>
                    <a:noFill/>
                  </a:ln>
                  <a:solidFill>
                    <a:schemeClr val="lt2"/>
                  </a:solidFill>
                  <a:latin typeface="Arial"/>
                </a:rPr>
                <a:t>DNA</a:t>
              </a:r>
            </a:p>
          </p:txBody>
        </p:sp>
      </p:grp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" name="Google Shape;3921;p1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19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2" name="Google Shape;3922;p179"/>
          <p:cNvSpPr txBox="1"/>
          <p:nvPr/>
        </p:nvSpPr>
        <p:spPr>
          <a:xfrm>
            <a:off x="261925" y="1090050"/>
            <a:ext cx="8957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Antibodies typically can only bind to a specific virus.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23" name="Google Shape;3923;p17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11756">
            <a:off x="654175" y="2645433"/>
            <a:ext cx="642676" cy="64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4" name="Google Shape;3924;p179" descr="A picture containing wheel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925" y="1858775"/>
            <a:ext cx="2501901" cy="2465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25" name="Google Shape;3925;p179"/>
          <p:cNvGrpSpPr/>
          <p:nvPr/>
        </p:nvGrpSpPr>
        <p:grpSpPr>
          <a:xfrm>
            <a:off x="4997725" y="1932425"/>
            <a:ext cx="2685900" cy="2537979"/>
            <a:chOff x="1340110" y="1110400"/>
            <a:chExt cx="4385143" cy="4336943"/>
          </a:xfrm>
        </p:grpSpPr>
        <p:pic>
          <p:nvPicPr>
            <p:cNvPr id="3926" name="Google Shape;3926;p179" descr="A picture containing wheel&#10;&#10;Description automatically generated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6375" y="1382875"/>
              <a:ext cx="3853626" cy="3798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7" name="Google Shape;3927;p179"/>
            <p:cNvSpPr/>
            <p:nvPr/>
          </p:nvSpPr>
          <p:spPr>
            <a:xfrm>
              <a:off x="3305175" y="1110400"/>
              <a:ext cx="408000" cy="378300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179"/>
            <p:cNvSpPr/>
            <p:nvPr/>
          </p:nvSpPr>
          <p:spPr>
            <a:xfrm rot="2826819">
              <a:off x="4705770" y="1659202"/>
              <a:ext cx="362356" cy="378294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179"/>
            <p:cNvSpPr/>
            <p:nvPr/>
          </p:nvSpPr>
          <p:spPr>
            <a:xfrm rot="6271863">
              <a:off x="5315659" y="3329538"/>
              <a:ext cx="362289" cy="378229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179"/>
            <p:cNvSpPr/>
            <p:nvPr/>
          </p:nvSpPr>
          <p:spPr>
            <a:xfrm rot="7852137">
              <a:off x="4808769" y="4405881"/>
              <a:ext cx="362202" cy="378117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179"/>
            <p:cNvSpPr/>
            <p:nvPr/>
          </p:nvSpPr>
          <p:spPr>
            <a:xfrm rot="10489108">
              <a:off x="3513467" y="5053745"/>
              <a:ext cx="362080" cy="377996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179"/>
            <p:cNvSpPr/>
            <p:nvPr/>
          </p:nvSpPr>
          <p:spPr>
            <a:xfrm rot="-8679002">
              <a:off x="2084819" y="4644727"/>
              <a:ext cx="361927" cy="377933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179"/>
            <p:cNvSpPr/>
            <p:nvPr/>
          </p:nvSpPr>
          <p:spPr>
            <a:xfrm rot="-5857185">
              <a:off x="1370462" y="3387344"/>
              <a:ext cx="361996" cy="377955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179"/>
            <p:cNvSpPr/>
            <p:nvPr/>
          </p:nvSpPr>
          <p:spPr>
            <a:xfrm rot="-3183246">
              <a:off x="1702067" y="1930010"/>
              <a:ext cx="361860" cy="378062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35" name="Google Shape;3935;p179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041412">
            <a:off x="7294555" y="1774319"/>
            <a:ext cx="669635" cy="675365"/>
          </a:xfrm>
          <a:prstGeom prst="rect">
            <a:avLst/>
          </a:prstGeom>
          <a:noFill/>
          <a:ln>
            <a:noFill/>
          </a:ln>
        </p:spPr>
      </p:pic>
      <p:sp>
        <p:nvSpPr>
          <p:cNvPr id="3936" name="Google Shape;3936;p179"/>
          <p:cNvSpPr/>
          <p:nvPr/>
        </p:nvSpPr>
        <p:spPr>
          <a:xfrm>
            <a:off x="4913525" y="1602262"/>
            <a:ext cx="3747600" cy="3198300"/>
          </a:xfrm>
          <a:prstGeom prst="noSmoking">
            <a:avLst>
              <a:gd name="adj" fmla="val 954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7" name="Google Shape;3937;p179"/>
          <p:cNvSpPr/>
          <p:nvPr/>
        </p:nvSpPr>
        <p:spPr>
          <a:xfrm>
            <a:off x="535050" y="1602262"/>
            <a:ext cx="3747600" cy="3198300"/>
          </a:xfrm>
          <a:prstGeom prst="noSmoking">
            <a:avLst>
              <a:gd name="adj" fmla="val 954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Google Shape;3942;p1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19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3" name="Google Shape;3943;p180"/>
          <p:cNvSpPr/>
          <p:nvPr/>
        </p:nvSpPr>
        <p:spPr>
          <a:xfrm rot="-8100000">
            <a:off x="1142999" y="2379363"/>
            <a:ext cx="593528" cy="384740"/>
          </a:xfrm>
          <a:prstGeom prst="lightningBolt">
            <a:avLst/>
          </a:prstGeom>
          <a:solidFill>
            <a:srgbClr val="00FFFF"/>
          </a:solidFill>
          <a:ln w="9525" cap="flat" cmpd="sng">
            <a:solidFill>
              <a:srgbClr val="76A5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4" name="Google Shape;3944;p180"/>
          <p:cNvSpPr/>
          <p:nvPr/>
        </p:nvSpPr>
        <p:spPr>
          <a:xfrm rot="4389657">
            <a:off x="1218783" y="3631413"/>
            <a:ext cx="593529" cy="384709"/>
          </a:xfrm>
          <a:prstGeom prst="lightningBolt">
            <a:avLst/>
          </a:prstGeom>
          <a:solidFill>
            <a:srgbClr val="00FFFF"/>
          </a:solidFill>
          <a:ln w="9525" cap="flat" cmpd="sng">
            <a:solidFill>
              <a:srgbClr val="76A5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5" name="Google Shape;3945;p180"/>
          <p:cNvSpPr/>
          <p:nvPr/>
        </p:nvSpPr>
        <p:spPr>
          <a:xfrm rot="1363207">
            <a:off x="7176090" y="2671442"/>
            <a:ext cx="593507" cy="384697"/>
          </a:xfrm>
          <a:prstGeom prst="lightningBolt">
            <a:avLst/>
          </a:prstGeom>
          <a:solidFill>
            <a:srgbClr val="FFD800"/>
          </a:solidFill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6" name="Google Shape;3946;p180"/>
          <p:cNvSpPr txBox="1"/>
          <p:nvPr/>
        </p:nvSpPr>
        <p:spPr>
          <a:xfrm>
            <a:off x="261925" y="1090050"/>
            <a:ext cx="7015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Antibodies typically can only bind to a specific virus.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7" name="Google Shape;3947;p18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8100000">
            <a:off x="7076764" y="1792833"/>
            <a:ext cx="642675" cy="64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8" name="Google Shape;3948;p180" descr="A picture containing wheel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925" y="1858775"/>
            <a:ext cx="2501901" cy="2465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9" name="Google Shape;3949;p180"/>
          <p:cNvGrpSpPr/>
          <p:nvPr/>
        </p:nvGrpSpPr>
        <p:grpSpPr>
          <a:xfrm>
            <a:off x="4997725" y="1932425"/>
            <a:ext cx="2685900" cy="2537979"/>
            <a:chOff x="1340110" y="1110400"/>
            <a:chExt cx="4385143" cy="4336943"/>
          </a:xfrm>
        </p:grpSpPr>
        <p:pic>
          <p:nvPicPr>
            <p:cNvPr id="3950" name="Google Shape;3950;p180" descr="A picture containing wheel&#10;&#10;Description automatically generated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6375" y="1382875"/>
              <a:ext cx="3853626" cy="3798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1" name="Google Shape;3951;p180"/>
            <p:cNvSpPr/>
            <p:nvPr/>
          </p:nvSpPr>
          <p:spPr>
            <a:xfrm>
              <a:off x="3305175" y="1110400"/>
              <a:ext cx="408000" cy="378300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180"/>
            <p:cNvSpPr/>
            <p:nvPr/>
          </p:nvSpPr>
          <p:spPr>
            <a:xfrm rot="2826819">
              <a:off x="4705770" y="1659202"/>
              <a:ext cx="362356" cy="378294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180"/>
            <p:cNvSpPr/>
            <p:nvPr/>
          </p:nvSpPr>
          <p:spPr>
            <a:xfrm rot="6271863">
              <a:off x="5315659" y="3329538"/>
              <a:ext cx="362289" cy="378229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180"/>
            <p:cNvSpPr/>
            <p:nvPr/>
          </p:nvSpPr>
          <p:spPr>
            <a:xfrm rot="7852137">
              <a:off x="4808769" y="4405881"/>
              <a:ext cx="362202" cy="378117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180"/>
            <p:cNvSpPr/>
            <p:nvPr/>
          </p:nvSpPr>
          <p:spPr>
            <a:xfrm rot="10489108">
              <a:off x="3513467" y="5053745"/>
              <a:ext cx="362080" cy="377996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180"/>
            <p:cNvSpPr/>
            <p:nvPr/>
          </p:nvSpPr>
          <p:spPr>
            <a:xfrm rot="-8679002">
              <a:off x="2084819" y="4644727"/>
              <a:ext cx="361927" cy="377933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180"/>
            <p:cNvSpPr/>
            <p:nvPr/>
          </p:nvSpPr>
          <p:spPr>
            <a:xfrm rot="-5857185">
              <a:off x="1370462" y="3387344"/>
              <a:ext cx="361996" cy="377955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180"/>
            <p:cNvSpPr/>
            <p:nvPr/>
          </p:nvSpPr>
          <p:spPr>
            <a:xfrm rot="-3183246">
              <a:off x="1702067" y="1930010"/>
              <a:ext cx="361860" cy="378062"/>
            </a:xfrm>
            <a:prstGeom prst="triangle">
              <a:avLst>
                <a:gd name="adj" fmla="val 50000"/>
              </a:avLst>
            </a:prstGeom>
            <a:solidFill>
              <a:srgbClr val="AD6253"/>
            </a:solidFill>
            <a:ln w="28575" cap="flat" cmpd="sng">
              <a:solidFill>
                <a:srgbClr val="692F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59" name="Google Shape;3959;p180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25153">
            <a:off x="756030" y="2936432"/>
            <a:ext cx="669636" cy="675365"/>
          </a:xfrm>
          <a:prstGeom prst="rect">
            <a:avLst/>
          </a:prstGeom>
          <a:noFill/>
          <a:ln>
            <a:noFill/>
          </a:ln>
        </p:spPr>
      </p:pic>
      <p:sp>
        <p:nvSpPr>
          <p:cNvPr id="3960" name="Google Shape;3960;p180"/>
          <p:cNvSpPr/>
          <p:nvPr/>
        </p:nvSpPr>
        <p:spPr>
          <a:xfrm rot="-8428485">
            <a:off x="6476737" y="1751540"/>
            <a:ext cx="593525" cy="384699"/>
          </a:xfrm>
          <a:prstGeom prst="lightningBolt">
            <a:avLst/>
          </a:prstGeom>
          <a:solidFill>
            <a:srgbClr val="FFD800"/>
          </a:solidFill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5" name="Google Shape;3965;p1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6" name="Google Shape;3966;p181"/>
          <p:cNvSpPr txBox="1"/>
          <p:nvPr/>
        </p:nvSpPr>
        <p:spPr>
          <a:xfrm>
            <a:off x="186250" y="1232550"/>
            <a:ext cx="40890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Once embedded in the membrane, some of the antibodies are secreted into circulation, to defend the host from viruses.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Others remain embedded into the B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7" name="Google Shape;3967;p18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2" name="Google Shape;3972;p1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Antibody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3" name="Google Shape;3973;p182"/>
          <p:cNvSpPr txBox="1"/>
          <p:nvPr/>
        </p:nvSpPr>
        <p:spPr>
          <a:xfrm>
            <a:off x="186250" y="1232550"/>
            <a:ext cx="49242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antibodies entering circulation, along with the antibodies still embedded within the B cell play significant roles in the immune system’s ability to respond to infection.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4" name="Google Shape;3974;p18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800" y="-147325"/>
            <a:ext cx="2837300" cy="286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5" name="Google Shape;3975;p18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9356409">
            <a:off x="4754627" y="4357751"/>
            <a:ext cx="963942" cy="87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6" name="Google Shape;3976;p18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942264">
            <a:off x="4794065" y="3521164"/>
            <a:ext cx="844022" cy="76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7" name="Google Shape;3977;p182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942250">
            <a:off x="5176526" y="2930169"/>
            <a:ext cx="704122" cy="63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8" name="Google Shape;3978;p182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785834">
            <a:off x="5744388" y="3717418"/>
            <a:ext cx="704122" cy="63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9" name="Google Shape;3979;p182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73918">
            <a:off x="6328541" y="3460945"/>
            <a:ext cx="542018" cy="49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0" name="Google Shape;3980;p182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963611">
            <a:off x="5947802" y="2884881"/>
            <a:ext cx="542018" cy="490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1" name="Google Shape;3981;p182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57380">
            <a:off x="5360591" y="2422369"/>
            <a:ext cx="542017" cy="490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2" name="Google Shape;3982;p182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583504">
            <a:off x="6016296" y="2388345"/>
            <a:ext cx="405032" cy="366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3" name="Google Shape;3983;p182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576045">
            <a:off x="6652596" y="2886632"/>
            <a:ext cx="405032" cy="366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4" name="Google Shape;3984;p182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583504">
            <a:off x="6561558" y="2261808"/>
            <a:ext cx="405032" cy="366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9" name="Google Shape;3989;p1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0" name="Google Shape;3990;p183"/>
          <p:cNvSpPr txBox="1"/>
          <p:nvPr/>
        </p:nvSpPr>
        <p:spPr>
          <a:xfrm>
            <a:off x="187350" y="1221175"/>
            <a:ext cx="87693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the body is infected with a virus it hasn’t come into contact with before, there won’t be any antibodies. Once exposed, the immune system will begin to build new antibodies.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" name="Google Shape;3995;p1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6" name="Google Shape;3996;p184"/>
          <p:cNvSpPr txBox="1"/>
          <p:nvPr/>
        </p:nvSpPr>
        <p:spPr>
          <a:xfrm>
            <a:off x="187350" y="1221175"/>
            <a:ext cx="8769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occurs by systematic scrambling of DNA within the B cells, which randomly changes the shape of antibodies to try and fit the new virus.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97" name="Google Shape;3997;p184"/>
          <p:cNvGrpSpPr/>
          <p:nvPr/>
        </p:nvGrpSpPr>
        <p:grpSpPr>
          <a:xfrm>
            <a:off x="1127475" y="2497775"/>
            <a:ext cx="6889050" cy="1234700"/>
            <a:chOff x="1081050" y="2907450"/>
            <a:chExt cx="6889050" cy="1234700"/>
          </a:xfrm>
        </p:grpSpPr>
        <p:sp>
          <p:nvSpPr>
            <p:cNvPr id="3998" name="Google Shape;3998;p184"/>
            <p:cNvSpPr/>
            <p:nvPr/>
          </p:nvSpPr>
          <p:spPr>
            <a:xfrm rot="10800000" flipH="1">
              <a:off x="2787950" y="3197504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184"/>
            <p:cNvSpPr/>
            <p:nvPr/>
          </p:nvSpPr>
          <p:spPr>
            <a:xfrm flipH="1">
              <a:off x="3616199" y="3240346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184"/>
            <p:cNvSpPr/>
            <p:nvPr/>
          </p:nvSpPr>
          <p:spPr>
            <a:xfrm rot="10800000" flipH="1">
              <a:off x="4439999" y="3197500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184"/>
            <p:cNvSpPr/>
            <p:nvPr/>
          </p:nvSpPr>
          <p:spPr>
            <a:xfrm flipH="1">
              <a:off x="5282050" y="3240346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184"/>
            <p:cNvSpPr/>
            <p:nvPr/>
          </p:nvSpPr>
          <p:spPr>
            <a:xfrm rot="10800000" flipH="1">
              <a:off x="6092050" y="3218929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184"/>
            <p:cNvSpPr/>
            <p:nvPr/>
          </p:nvSpPr>
          <p:spPr>
            <a:xfrm rot="10800000" flipH="1">
              <a:off x="1083050" y="3197504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184"/>
            <p:cNvSpPr/>
            <p:nvPr/>
          </p:nvSpPr>
          <p:spPr>
            <a:xfrm>
              <a:off x="6947900" y="3219050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184"/>
            <p:cNvSpPr/>
            <p:nvPr/>
          </p:nvSpPr>
          <p:spPr>
            <a:xfrm>
              <a:off x="1950350" y="3197625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007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184"/>
            <p:cNvSpPr/>
            <p:nvPr/>
          </p:nvSpPr>
          <p:spPr>
            <a:xfrm rot="10800000" flipH="1">
              <a:off x="1950350" y="3197504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184"/>
            <p:cNvSpPr/>
            <p:nvPr/>
          </p:nvSpPr>
          <p:spPr>
            <a:xfrm>
              <a:off x="2787950" y="3197625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184"/>
            <p:cNvSpPr/>
            <p:nvPr/>
          </p:nvSpPr>
          <p:spPr>
            <a:xfrm rot="10800000">
              <a:off x="3616198" y="3152104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184"/>
            <p:cNvSpPr/>
            <p:nvPr/>
          </p:nvSpPr>
          <p:spPr>
            <a:xfrm>
              <a:off x="4439998" y="3197629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184"/>
            <p:cNvSpPr/>
            <p:nvPr/>
          </p:nvSpPr>
          <p:spPr>
            <a:xfrm rot="10800000">
              <a:off x="5282048" y="3152104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184"/>
            <p:cNvSpPr/>
            <p:nvPr/>
          </p:nvSpPr>
          <p:spPr>
            <a:xfrm>
              <a:off x="6092050" y="3219050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184"/>
            <p:cNvSpPr/>
            <p:nvPr/>
          </p:nvSpPr>
          <p:spPr>
            <a:xfrm rot="10800000" flipH="1">
              <a:off x="6947900" y="3218929"/>
              <a:ext cx="955800" cy="6516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6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184"/>
            <p:cNvSpPr/>
            <p:nvPr/>
          </p:nvSpPr>
          <p:spPr>
            <a:xfrm>
              <a:off x="1083050" y="3197625"/>
              <a:ext cx="955800" cy="6942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A2C4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184"/>
            <p:cNvSpPr/>
            <p:nvPr/>
          </p:nvSpPr>
          <p:spPr>
            <a:xfrm>
              <a:off x="1081050" y="2958650"/>
              <a:ext cx="523500" cy="118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184"/>
            <p:cNvSpPr/>
            <p:nvPr/>
          </p:nvSpPr>
          <p:spPr>
            <a:xfrm>
              <a:off x="7446600" y="2907450"/>
              <a:ext cx="523500" cy="118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6" name="Google Shape;4016;p184"/>
          <p:cNvSpPr/>
          <p:nvPr/>
        </p:nvSpPr>
        <p:spPr>
          <a:xfrm rot="10800000" flipH="1">
            <a:off x="2810906" y="3800325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7" name="Google Shape;4017;p184"/>
          <p:cNvSpPr/>
          <p:nvPr/>
        </p:nvSpPr>
        <p:spPr>
          <a:xfrm flipH="1">
            <a:off x="3650392" y="3843346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8" name="Google Shape;4018;p184"/>
          <p:cNvSpPr/>
          <p:nvPr/>
        </p:nvSpPr>
        <p:spPr>
          <a:xfrm rot="10800000" flipH="1">
            <a:off x="4485028" y="3800321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9" name="Google Shape;4019;p184"/>
          <p:cNvSpPr/>
          <p:nvPr/>
        </p:nvSpPr>
        <p:spPr>
          <a:xfrm flipH="1">
            <a:off x="5338500" y="3843346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0" name="Google Shape;4020;p184"/>
          <p:cNvSpPr/>
          <p:nvPr/>
        </p:nvSpPr>
        <p:spPr>
          <a:xfrm rot="10800000" flipH="1">
            <a:off x="6159152" y="3821744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1" name="Google Shape;4021;p184"/>
          <p:cNvSpPr/>
          <p:nvPr/>
        </p:nvSpPr>
        <p:spPr>
          <a:xfrm rot="10800000" flipH="1">
            <a:off x="1083227" y="3800325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2" name="Google Shape;4022;p184"/>
          <p:cNvSpPr/>
          <p:nvPr/>
        </p:nvSpPr>
        <p:spPr>
          <a:xfrm>
            <a:off x="7026437" y="3822056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184"/>
          <p:cNvSpPr/>
          <p:nvPr/>
        </p:nvSpPr>
        <p:spPr>
          <a:xfrm>
            <a:off x="1962115" y="3800638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4" name="Google Shape;4024;p184"/>
          <p:cNvSpPr/>
          <p:nvPr/>
        </p:nvSpPr>
        <p:spPr>
          <a:xfrm rot="10800000" flipH="1">
            <a:off x="1962115" y="3800325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5" name="Google Shape;4025;p184"/>
          <p:cNvSpPr/>
          <p:nvPr/>
        </p:nvSpPr>
        <p:spPr>
          <a:xfrm>
            <a:off x="2810906" y="3800638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6" name="Google Shape;4026;p184"/>
          <p:cNvSpPr/>
          <p:nvPr/>
        </p:nvSpPr>
        <p:spPr>
          <a:xfrm rot="10800000">
            <a:off x="3650390" y="3755227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7" name="Google Shape;4027;p184"/>
          <p:cNvSpPr/>
          <p:nvPr/>
        </p:nvSpPr>
        <p:spPr>
          <a:xfrm>
            <a:off x="4485027" y="3800642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184"/>
          <p:cNvSpPr/>
          <p:nvPr/>
        </p:nvSpPr>
        <p:spPr>
          <a:xfrm rot="10800000">
            <a:off x="5338498" y="3755227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9" name="Google Shape;4029;p184"/>
          <p:cNvSpPr/>
          <p:nvPr/>
        </p:nvSpPr>
        <p:spPr>
          <a:xfrm>
            <a:off x="6159152" y="3822056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0" name="Google Shape;4030;p184"/>
          <p:cNvSpPr/>
          <p:nvPr/>
        </p:nvSpPr>
        <p:spPr>
          <a:xfrm rot="10800000" flipH="1">
            <a:off x="7026437" y="3821744"/>
            <a:ext cx="968400" cy="6516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1" name="Google Shape;4031;p184"/>
          <p:cNvSpPr/>
          <p:nvPr/>
        </p:nvSpPr>
        <p:spPr>
          <a:xfrm>
            <a:off x="1083227" y="3800638"/>
            <a:ext cx="968400" cy="693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2" name="Google Shape;4032;p184"/>
          <p:cNvSpPr/>
          <p:nvPr/>
        </p:nvSpPr>
        <p:spPr>
          <a:xfrm>
            <a:off x="1081200" y="3561733"/>
            <a:ext cx="531000" cy="118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3" name="Google Shape;4033;p184"/>
          <p:cNvSpPr/>
          <p:nvPr/>
        </p:nvSpPr>
        <p:spPr>
          <a:xfrm>
            <a:off x="7531800" y="3510548"/>
            <a:ext cx="531000" cy="118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4" name="Google Shape;4034;p184"/>
          <p:cNvSpPr/>
          <p:nvPr/>
        </p:nvSpPr>
        <p:spPr>
          <a:xfrm>
            <a:off x="523450" y="3061075"/>
            <a:ext cx="718800" cy="10356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184"/>
          <p:cNvSpPr/>
          <p:nvPr/>
        </p:nvSpPr>
        <p:spPr>
          <a:xfrm>
            <a:off x="311700" y="4172700"/>
            <a:ext cx="1133503" cy="2197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3BB449"/>
                </a:solidFill>
                <a:latin typeface="Bebas Neue"/>
              </a:rPr>
              <a:t>SCRAMBLE</a:t>
            </a:r>
          </a:p>
        </p:txBody>
      </p:sp>
      <p:sp>
        <p:nvSpPr>
          <p:cNvPr id="4036" name="Google Shape;4036;p184"/>
          <p:cNvSpPr/>
          <p:nvPr/>
        </p:nvSpPr>
        <p:spPr>
          <a:xfrm>
            <a:off x="7311088" y="2461863"/>
            <a:ext cx="685818" cy="2197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A2C4C9"/>
                </a:solidFill>
                <a:latin typeface="Arial"/>
              </a:rPr>
              <a:t>DNA</a:t>
            </a:r>
          </a:p>
        </p:txBody>
      </p:sp>
      <p:sp>
        <p:nvSpPr>
          <p:cNvPr id="4037" name="Google Shape;4037;p184"/>
          <p:cNvSpPr/>
          <p:nvPr/>
        </p:nvSpPr>
        <p:spPr>
          <a:xfrm>
            <a:off x="8159325" y="4617688"/>
            <a:ext cx="685818" cy="2197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A2C4C9"/>
                </a:solidFill>
                <a:latin typeface="Arial"/>
              </a:rPr>
              <a:t>DNA</a:t>
            </a:r>
          </a:p>
        </p:txBody>
      </p:sp>
      <p:sp>
        <p:nvSpPr>
          <p:cNvPr id="4038" name="Google Shape;4038;p184"/>
          <p:cNvSpPr/>
          <p:nvPr/>
        </p:nvSpPr>
        <p:spPr>
          <a:xfrm>
            <a:off x="7227474" y="4562613"/>
            <a:ext cx="835326" cy="3299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Impact"/>
              </a:rPr>
              <a:t>NEW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3" name="Google Shape;4043;p1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4" name="Google Shape;4044;p185"/>
          <p:cNvSpPr txBox="1"/>
          <p:nvPr/>
        </p:nvSpPr>
        <p:spPr>
          <a:xfrm>
            <a:off x="187350" y="1221175"/>
            <a:ext cx="87693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Once scrambled, the modified DNA is transcribed and translated, resulting in a newly shaped protein.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5" name="Google Shape;4045;p185"/>
          <p:cNvSpPr/>
          <p:nvPr/>
        </p:nvSpPr>
        <p:spPr>
          <a:xfrm rot="10800000" flipH="1">
            <a:off x="697426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6" name="Google Shape;4046;p185"/>
          <p:cNvSpPr/>
          <p:nvPr/>
        </p:nvSpPr>
        <p:spPr>
          <a:xfrm flipH="1">
            <a:off x="944957" y="443873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7" name="Google Shape;4047;p185"/>
          <p:cNvSpPr/>
          <p:nvPr/>
        </p:nvSpPr>
        <p:spPr>
          <a:xfrm rot="10800000" flipH="1">
            <a:off x="1191111" y="4418652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8" name="Google Shape;4048;p185"/>
          <p:cNvSpPr/>
          <p:nvPr/>
        </p:nvSpPr>
        <p:spPr>
          <a:xfrm flipH="1">
            <a:off x="1442767" y="443873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9" name="Google Shape;4049;p185"/>
          <p:cNvSpPr/>
          <p:nvPr/>
        </p:nvSpPr>
        <p:spPr>
          <a:xfrm rot="10800000" flipH="1">
            <a:off x="1684797" y="442859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0" name="Google Shape;4050;p185"/>
          <p:cNvSpPr/>
          <p:nvPr/>
        </p:nvSpPr>
        <p:spPr>
          <a:xfrm rot="10800000" flipH="1">
            <a:off x="187948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1" name="Google Shape;4051;p185"/>
          <p:cNvSpPr/>
          <p:nvPr/>
        </p:nvSpPr>
        <p:spPr>
          <a:xfrm>
            <a:off x="1940552" y="44288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2" name="Google Shape;4052;p185"/>
          <p:cNvSpPr/>
          <p:nvPr/>
        </p:nvSpPr>
        <p:spPr>
          <a:xfrm>
            <a:off x="447125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3" name="Google Shape;4053;p185"/>
          <p:cNvSpPr/>
          <p:nvPr/>
        </p:nvSpPr>
        <p:spPr>
          <a:xfrm rot="10800000" flipH="1">
            <a:off x="447125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4" name="Google Shape;4054;p185"/>
          <p:cNvSpPr/>
          <p:nvPr/>
        </p:nvSpPr>
        <p:spPr>
          <a:xfrm>
            <a:off x="697426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5" name="Google Shape;4055;p185"/>
          <p:cNvSpPr/>
          <p:nvPr/>
        </p:nvSpPr>
        <p:spPr>
          <a:xfrm rot="10800000">
            <a:off x="944957" y="4397856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6" name="Google Shape;4056;p185"/>
          <p:cNvSpPr/>
          <p:nvPr/>
        </p:nvSpPr>
        <p:spPr>
          <a:xfrm>
            <a:off x="1191111" y="4418924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7" name="Google Shape;4057;p185"/>
          <p:cNvSpPr/>
          <p:nvPr/>
        </p:nvSpPr>
        <p:spPr>
          <a:xfrm rot="10800000">
            <a:off x="1442766" y="4397856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8" name="Google Shape;4058;p185"/>
          <p:cNvSpPr/>
          <p:nvPr/>
        </p:nvSpPr>
        <p:spPr>
          <a:xfrm>
            <a:off x="1684797" y="44288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9" name="Google Shape;4059;p185"/>
          <p:cNvSpPr/>
          <p:nvPr/>
        </p:nvSpPr>
        <p:spPr>
          <a:xfrm rot="10800000" flipH="1">
            <a:off x="1940552" y="442859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0" name="Google Shape;4060;p185"/>
          <p:cNvSpPr/>
          <p:nvPr/>
        </p:nvSpPr>
        <p:spPr>
          <a:xfrm>
            <a:off x="187948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1" name="Google Shape;4061;p185"/>
          <p:cNvSpPr/>
          <p:nvPr/>
        </p:nvSpPr>
        <p:spPr>
          <a:xfrm>
            <a:off x="187350" y="430809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2" name="Google Shape;4062;p185"/>
          <p:cNvSpPr/>
          <p:nvPr/>
        </p:nvSpPr>
        <p:spPr>
          <a:xfrm rot="10800000" flipH="1">
            <a:off x="710019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3" name="Google Shape;4063;p185"/>
          <p:cNvSpPr/>
          <p:nvPr/>
        </p:nvSpPr>
        <p:spPr>
          <a:xfrm flipH="1">
            <a:off x="963485" y="3180659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4" name="Google Shape;4064;p185"/>
          <p:cNvSpPr/>
          <p:nvPr/>
        </p:nvSpPr>
        <p:spPr>
          <a:xfrm rot="10800000" flipH="1">
            <a:off x="1215312" y="3161562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5" name="Google Shape;4065;p185"/>
          <p:cNvSpPr/>
          <p:nvPr/>
        </p:nvSpPr>
        <p:spPr>
          <a:xfrm flipH="1">
            <a:off x="1472999" y="3180659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6" name="Google Shape;4066;p185"/>
          <p:cNvSpPr/>
          <p:nvPr/>
        </p:nvSpPr>
        <p:spPr>
          <a:xfrm rot="10800000" flipH="1">
            <a:off x="1720605" y="317109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7" name="Google Shape;4067;p185"/>
          <p:cNvSpPr/>
          <p:nvPr/>
        </p:nvSpPr>
        <p:spPr>
          <a:xfrm rot="10800000" flipH="1">
            <a:off x="188562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8" name="Google Shape;4068;p185"/>
          <p:cNvSpPr/>
          <p:nvPr/>
        </p:nvSpPr>
        <p:spPr>
          <a:xfrm>
            <a:off x="1982373" y="317118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9" name="Google Shape;4069;p185"/>
          <p:cNvSpPr/>
          <p:nvPr/>
        </p:nvSpPr>
        <p:spPr>
          <a:xfrm>
            <a:off x="453832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0" name="Google Shape;4070;p185"/>
          <p:cNvSpPr/>
          <p:nvPr/>
        </p:nvSpPr>
        <p:spPr>
          <a:xfrm rot="10800000" flipH="1">
            <a:off x="453832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1" name="Google Shape;4071;p185"/>
          <p:cNvSpPr/>
          <p:nvPr/>
        </p:nvSpPr>
        <p:spPr>
          <a:xfrm>
            <a:off x="710019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2" name="Google Shape;4072;p185"/>
          <p:cNvSpPr/>
          <p:nvPr/>
        </p:nvSpPr>
        <p:spPr>
          <a:xfrm rot="10800000">
            <a:off x="963484" y="314141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3" name="Google Shape;4073;p185"/>
          <p:cNvSpPr/>
          <p:nvPr/>
        </p:nvSpPr>
        <p:spPr>
          <a:xfrm>
            <a:off x="1215311" y="3161663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4" name="Google Shape;4074;p185"/>
          <p:cNvSpPr/>
          <p:nvPr/>
        </p:nvSpPr>
        <p:spPr>
          <a:xfrm rot="10800000">
            <a:off x="1472998" y="314141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5" name="Google Shape;4075;p185"/>
          <p:cNvSpPr/>
          <p:nvPr/>
        </p:nvSpPr>
        <p:spPr>
          <a:xfrm>
            <a:off x="1720605" y="317118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6" name="Google Shape;4076;p185"/>
          <p:cNvSpPr/>
          <p:nvPr/>
        </p:nvSpPr>
        <p:spPr>
          <a:xfrm rot="10800000" flipH="1">
            <a:off x="1982373" y="317109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7" name="Google Shape;4077;p185"/>
          <p:cNvSpPr/>
          <p:nvPr/>
        </p:nvSpPr>
        <p:spPr>
          <a:xfrm>
            <a:off x="188562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185"/>
          <p:cNvSpPr/>
          <p:nvPr/>
        </p:nvSpPr>
        <p:spPr>
          <a:xfrm>
            <a:off x="187950" y="3055393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9" name="Google Shape;4079;p185"/>
          <p:cNvSpPr/>
          <p:nvPr/>
        </p:nvSpPr>
        <p:spPr>
          <a:xfrm>
            <a:off x="2134905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0" name="Google Shape;4080;p185"/>
          <p:cNvSpPr/>
          <p:nvPr/>
        </p:nvSpPr>
        <p:spPr>
          <a:xfrm>
            <a:off x="2089580" y="428435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1" name="Google Shape;4081;p185"/>
          <p:cNvSpPr/>
          <p:nvPr/>
        </p:nvSpPr>
        <p:spPr>
          <a:xfrm>
            <a:off x="2319478" y="303262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082" name="Google Shape;4082;p185"/>
          <p:cNvSpPr/>
          <p:nvPr/>
        </p:nvSpPr>
        <p:spPr>
          <a:xfrm>
            <a:off x="2328850" y="436132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083" name="Google Shape;4083;p185"/>
          <p:cNvSpPr/>
          <p:nvPr/>
        </p:nvSpPr>
        <p:spPr>
          <a:xfrm rot="10800000" flipH="1">
            <a:off x="4216919" y="3168577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4" name="Google Shape;4084;p185"/>
          <p:cNvSpPr/>
          <p:nvPr/>
        </p:nvSpPr>
        <p:spPr>
          <a:xfrm flipH="1">
            <a:off x="4457860" y="318767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5" name="Google Shape;4085;p185"/>
          <p:cNvSpPr/>
          <p:nvPr/>
        </p:nvSpPr>
        <p:spPr>
          <a:xfrm rot="10800000" flipH="1">
            <a:off x="4699662" y="3168575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185"/>
          <p:cNvSpPr/>
          <p:nvPr/>
        </p:nvSpPr>
        <p:spPr>
          <a:xfrm flipH="1">
            <a:off x="4937549" y="318767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7" name="Google Shape;4087;p185"/>
          <p:cNvSpPr/>
          <p:nvPr/>
        </p:nvSpPr>
        <p:spPr>
          <a:xfrm rot="10800000" flipH="1">
            <a:off x="5182380" y="318065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8" name="Google Shape;4088;p185"/>
          <p:cNvSpPr/>
          <p:nvPr/>
        </p:nvSpPr>
        <p:spPr>
          <a:xfrm rot="10800000" flipH="1">
            <a:off x="3734212" y="3168577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9" name="Google Shape;4089;p185"/>
          <p:cNvSpPr/>
          <p:nvPr/>
        </p:nvSpPr>
        <p:spPr>
          <a:xfrm>
            <a:off x="5421148" y="3178226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0" name="Google Shape;4090;p185"/>
          <p:cNvSpPr/>
          <p:nvPr/>
        </p:nvSpPr>
        <p:spPr>
          <a:xfrm>
            <a:off x="3978157" y="316414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1" name="Google Shape;4091;p185"/>
          <p:cNvSpPr/>
          <p:nvPr/>
        </p:nvSpPr>
        <p:spPr>
          <a:xfrm rot="10800000" flipH="1">
            <a:off x="4255114" y="44067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2" name="Google Shape;4092;p185"/>
          <p:cNvSpPr/>
          <p:nvPr/>
        </p:nvSpPr>
        <p:spPr>
          <a:xfrm flipH="1">
            <a:off x="4483857" y="44268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3" name="Google Shape;4093;p185"/>
          <p:cNvSpPr/>
          <p:nvPr/>
        </p:nvSpPr>
        <p:spPr>
          <a:xfrm rot="10800000" flipH="1">
            <a:off x="4726536" y="4406727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4" name="Google Shape;4094;p185"/>
          <p:cNvSpPr/>
          <p:nvPr/>
        </p:nvSpPr>
        <p:spPr>
          <a:xfrm flipH="1">
            <a:off x="4970229" y="44268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5" name="Google Shape;4095;p185"/>
          <p:cNvSpPr/>
          <p:nvPr/>
        </p:nvSpPr>
        <p:spPr>
          <a:xfrm rot="10800000" flipH="1">
            <a:off x="5205934" y="441666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6" name="Google Shape;4096;p185"/>
          <p:cNvSpPr/>
          <p:nvPr/>
        </p:nvSpPr>
        <p:spPr>
          <a:xfrm rot="10800000" flipH="1">
            <a:off x="3783723" y="44067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7" name="Google Shape;4097;p185"/>
          <p:cNvSpPr/>
          <p:nvPr/>
        </p:nvSpPr>
        <p:spPr>
          <a:xfrm>
            <a:off x="5439052" y="44170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8" name="Google Shape;4098;p185"/>
          <p:cNvSpPr/>
          <p:nvPr/>
        </p:nvSpPr>
        <p:spPr>
          <a:xfrm>
            <a:off x="4014012" y="4406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9" name="Google Shape;4099;p185"/>
          <p:cNvSpPr/>
          <p:nvPr/>
        </p:nvSpPr>
        <p:spPr>
          <a:xfrm>
            <a:off x="3783125" y="429617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0" name="Google Shape;4100;p185"/>
          <p:cNvSpPr/>
          <p:nvPr/>
        </p:nvSpPr>
        <p:spPr>
          <a:xfrm>
            <a:off x="5567980" y="428342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1" name="Google Shape;4101;p185"/>
          <p:cNvSpPr/>
          <p:nvPr/>
        </p:nvSpPr>
        <p:spPr>
          <a:xfrm>
            <a:off x="3700580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2" name="Google Shape;4102;p185"/>
          <p:cNvSpPr/>
          <p:nvPr/>
        </p:nvSpPr>
        <p:spPr>
          <a:xfrm>
            <a:off x="5566180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3" name="Google Shape;4103;p185"/>
          <p:cNvSpPr/>
          <p:nvPr/>
        </p:nvSpPr>
        <p:spPr>
          <a:xfrm>
            <a:off x="5777263" y="303262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104" name="Google Shape;4104;p185"/>
          <p:cNvSpPr/>
          <p:nvPr/>
        </p:nvSpPr>
        <p:spPr>
          <a:xfrm>
            <a:off x="5801025" y="432932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105" name="Google Shape;4105;p185"/>
          <p:cNvSpPr/>
          <p:nvPr/>
        </p:nvSpPr>
        <p:spPr>
          <a:xfrm rot="10800000">
            <a:off x="7324825" y="2785350"/>
            <a:ext cx="556500" cy="3933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06" name="Google Shape;4106;p18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145" y="2309450"/>
            <a:ext cx="1371601" cy="1345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7" name="Google Shape;4107;p18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188" y="3654575"/>
            <a:ext cx="1579526" cy="14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Google Shape;4112;p1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3" name="Google Shape;4113;p186"/>
          <p:cNvSpPr txBox="1"/>
          <p:nvPr/>
        </p:nvSpPr>
        <p:spPr>
          <a:xfrm>
            <a:off x="187350" y="1221175"/>
            <a:ext cx="87693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this seems too random of a process to be able to develop an antibody efficiently, consider the vast number of antibody producing B cells.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8" name="Google Shape;4118;p1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9" name="Google Shape;4119;p187"/>
          <p:cNvSpPr/>
          <p:nvPr/>
        </p:nvSpPr>
        <p:spPr>
          <a:xfrm>
            <a:off x="357312" y="1651550"/>
            <a:ext cx="8429381" cy="21236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Estimates of 10 Billion B cells reside in a healthy body.</a:t>
            </a: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each of which kicked into overdrive to develop an antibody</a:t>
            </a: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to target a new virus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4" name="Google Shape;4124;p188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4125" name="Google Shape;4125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6" name="Google Shape;4126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48001" y="0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7" name="Google Shape;4127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714498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8" name="Google Shape;4128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48001" y="1714498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9" name="Google Shape;4129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2" y="0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0" name="Google Shape;4130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2" y="1714487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1" name="Google Shape;4131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" y="3428999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2" name="Google Shape;4132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48001" y="3428999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3" name="Google Shape;4133;p18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2" y="3428999"/>
              <a:ext cx="3047999" cy="171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34" name="Google Shape;4134;p1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Infection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5" name="Google Shape;4135;p188"/>
          <p:cNvSpPr/>
          <p:nvPr/>
        </p:nvSpPr>
        <p:spPr>
          <a:xfrm>
            <a:off x="357312" y="1651550"/>
            <a:ext cx="8429381" cy="21236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Estimates of 10 Billion B cells reside in a healthy body.</a:t>
            </a: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each of which kicked into overdrive to develop an antibody</a:t>
            </a:r>
            <a:b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</a:br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Calibri"/>
              </a:rPr>
              <a:t>to target a new virus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Google Shape;4140;p189"/>
          <p:cNvSpPr txBox="1"/>
          <p:nvPr/>
        </p:nvSpPr>
        <p:spPr>
          <a:xfrm>
            <a:off x="2858975" y="50625"/>
            <a:ext cx="61860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that some antibodies are secreted into circulation while others remain lodged in the B cell. When the host is exposed to a virus, it is bombarded by freely circulating antibodies.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1" name="Google Shape;4141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16083">
            <a:off x="1311924" y="2669255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2" name="Google Shape;4142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31074">
            <a:off x="2226324" y="3139155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3" name="Google Shape;4143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12029">
            <a:off x="2110424" y="2224756"/>
            <a:ext cx="582503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4" name="Google Shape;4144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66499">
            <a:off x="3140724" y="3253455"/>
            <a:ext cx="582502" cy="547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5" name="Google Shape;4145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828836">
            <a:off x="1921524" y="3659855"/>
            <a:ext cx="582502" cy="547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6" name="Google Shape;4146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22">
            <a:off x="3610624" y="3583656"/>
            <a:ext cx="582502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7" name="Google Shape;4147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73415">
            <a:off x="4409123" y="3253456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8" name="Google Shape;4148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33098">
            <a:off x="4772186" y="3821981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9" name="Google Shape;4149;p18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22">
            <a:off x="3712224" y="2554956"/>
            <a:ext cx="582502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0" name="Google Shape;4150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16097">
            <a:off x="2640273" y="4158830"/>
            <a:ext cx="349230" cy="32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1" name="Google Shape;4151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37111">
            <a:off x="4397386" y="4323930"/>
            <a:ext cx="349230" cy="32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2" name="Google Shape;4152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849176">
            <a:off x="5408872" y="3540368"/>
            <a:ext cx="349230" cy="32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3" name="Google Shape;4153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58531">
            <a:off x="4357185" y="2664630"/>
            <a:ext cx="349231" cy="32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4" name="Google Shape;4154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54">
            <a:off x="2975611" y="2664631"/>
            <a:ext cx="349230" cy="32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5" name="Google Shape;4155;p18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35354">
            <a:off x="1428561" y="3414306"/>
            <a:ext cx="349230" cy="32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6" name="Google Shape;4156;p189" descr="A picture containing wheel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5650" y="2624600"/>
            <a:ext cx="2501901" cy="24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1" name="Google Shape;4161;p190"/>
          <p:cNvSpPr txBox="1"/>
          <p:nvPr/>
        </p:nvSpPr>
        <p:spPr>
          <a:xfrm>
            <a:off x="242600" y="555300"/>
            <a:ext cx="45852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antibody binding to the virus and blocking its spike protein renders the virus unable to gain entry to host cells. This way it can no longer infect and replicate.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2" name="Google Shape;4162;p190"/>
          <p:cNvSpPr txBox="1"/>
          <p:nvPr/>
        </p:nvSpPr>
        <p:spPr>
          <a:xfrm>
            <a:off x="242600" y="3035425"/>
            <a:ext cx="45852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binding of the antibody also signals for the degradation and destruction of the virus.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63" name="Google Shape;4163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33098">
            <a:off x="6054886" y="3935856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4" name="Google Shape;4164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781343">
            <a:off x="6054886" y="2856356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5" name="Google Shape;4165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228855">
            <a:off x="6743811" y="2043431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6" name="Google Shape;4166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9718468">
            <a:off x="7756686" y="1947331"/>
            <a:ext cx="582503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7" name="Google Shape;4167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571920">
            <a:off x="8511386" y="2364780"/>
            <a:ext cx="582503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8" name="Google Shape;4168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399968">
            <a:off x="8925085" y="3430693"/>
            <a:ext cx="582504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9" name="Google Shape;4169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6295">
            <a:off x="7756672" y="4902893"/>
            <a:ext cx="582505" cy="54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0" name="Google Shape;4170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94448">
            <a:off x="6800435" y="4834243"/>
            <a:ext cx="582504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1" name="Google Shape;4171;p1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613995">
            <a:off x="6594150" y="2539295"/>
            <a:ext cx="376348" cy="35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2" name="Google Shape;4172;p1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982486">
            <a:off x="8664513" y="2953295"/>
            <a:ext cx="376347" cy="35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3" name="Google Shape;4173;p1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4240816">
            <a:off x="8664513" y="3977720"/>
            <a:ext cx="376346" cy="353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4" name="Google Shape;4174;p1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015742">
            <a:off x="8131113" y="4499470"/>
            <a:ext cx="376346" cy="353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5" name="Google Shape;4175;p1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699969">
            <a:off x="8511384" y="4402542"/>
            <a:ext cx="582505" cy="54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6" name="Google Shape;4176;p1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1709">
            <a:off x="6537463" y="4449045"/>
            <a:ext cx="376346" cy="353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7" name="Google Shape;4177;p190" descr="A picture containing wheel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0575" y="2471625"/>
            <a:ext cx="2501901" cy="24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p191"/>
          <p:cNvSpPr txBox="1"/>
          <p:nvPr/>
        </p:nvSpPr>
        <p:spPr>
          <a:xfrm>
            <a:off x="220625" y="283175"/>
            <a:ext cx="45852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At the same time, when a virus attaches to an antibody still embedded in the B cell, a series of reactions occur to stimulate the production of two new B cells.</a:t>
            </a:r>
            <a:endParaRPr sz="2500" b="1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3" name="Google Shape;4183;p191"/>
          <p:cNvSpPr/>
          <p:nvPr/>
        </p:nvSpPr>
        <p:spPr>
          <a:xfrm>
            <a:off x="5559850" y="4084750"/>
            <a:ext cx="175824" cy="14288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4" name="Google Shape;4184;p191"/>
          <p:cNvSpPr/>
          <p:nvPr/>
        </p:nvSpPr>
        <p:spPr>
          <a:xfrm rot="10800000">
            <a:off x="5025500" y="3438925"/>
            <a:ext cx="175824" cy="142884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85" name="Google Shape;4185;p191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1050" y="3385150"/>
            <a:ext cx="2544351" cy="24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6" name="Google Shape;4186;p19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200" y="410364"/>
            <a:ext cx="4228800" cy="4290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1" name="Google Shape;4191;p192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6360" y="-87725"/>
            <a:ext cx="819241" cy="81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192" name="Google Shape;4192;p192"/>
          <p:cNvSpPr/>
          <p:nvPr/>
        </p:nvSpPr>
        <p:spPr>
          <a:xfrm rot="-8099191">
            <a:off x="6129212" y="1620499"/>
            <a:ext cx="901773" cy="101611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3" name="Google Shape;4193;p192"/>
          <p:cNvSpPr/>
          <p:nvPr/>
        </p:nvSpPr>
        <p:spPr>
          <a:xfrm rot="-8099189" flipH="1">
            <a:off x="6614751" y="2117548"/>
            <a:ext cx="898803" cy="101611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4" name="Google Shape;4194;p192"/>
          <p:cNvSpPr txBox="1"/>
          <p:nvPr/>
        </p:nvSpPr>
        <p:spPr>
          <a:xfrm>
            <a:off x="63500" y="311725"/>
            <a:ext cx="3645000" cy="6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Differentiation of the original B cell signals for the production of two new types of B cells: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45818E"/>
                </a:solidFill>
                <a:latin typeface="Calibri"/>
                <a:ea typeface="Calibri"/>
                <a:cs typeface="Calibri"/>
                <a:sym typeface="Calibri"/>
              </a:rPr>
              <a:t>Plasma B Cells</a:t>
            </a:r>
            <a:r>
              <a:rPr lang="en" sz="3500" b="1">
                <a:solidFill>
                  <a:srgbClr val="76A5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500" b="1">
              <a:solidFill>
                <a:srgbClr val="76A5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endParaRPr sz="35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Memory B Cells</a:t>
            </a:r>
            <a:endParaRPr sz="35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5" name="Google Shape;4195;p192"/>
          <p:cNvSpPr/>
          <p:nvPr/>
        </p:nvSpPr>
        <p:spPr>
          <a:xfrm>
            <a:off x="5736692" y="2955172"/>
            <a:ext cx="258745" cy="2667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6" name="Google Shape;4196;p192"/>
          <p:cNvSpPr/>
          <p:nvPr/>
        </p:nvSpPr>
        <p:spPr>
          <a:xfrm>
            <a:off x="8624342" y="4167522"/>
            <a:ext cx="258745" cy="2667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97" name="Google Shape;4197;p19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9585">
            <a:off x="7276814" y="480602"/>
            <a:ext cx="1704137" cy="1728527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198" name="Google Shape;4198;p192"/>
          <p:cNvGrpSpPr/>
          <p:nvPr/>
        </p:nvGrpSpPr>
        <p:grpSpPr>
          <a:xfrm>
            <a:off x="4302575" y="601300"/>
            <a:ext cx="1888799" cy="1904449"/>
            <a:chOff x="4302575" y="601300"/>
            <a:chExt cx="1888799" cy="1904449"/>
          </a:xfrm>
        </p:grpSpPr>
        <p:pic>
          <p:nvPicPr>
            <p:cNvPr id="4199" name="Google Shape;4199;p192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575" y="601300"/>
              <a:ext cx="1888799" cy="1904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0" name="Google Shape;4200;p192"/>
            <p:cNvSpPr/>
            <p:nvPr/>
          </p:nvSpPr>
          <p:spPr>
            <a:xfrm>
              <a:off x="4872326" y="1288013"/>
              <a:ext cx="749303" cy="531023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PLASMA</a:t>
              </a:r>
              <a:b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</a:br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B CELL</a:t>
              </a:r>
            </a:p>
          </p:txBody>
        </p:sp>
      </p:grpSp>
      <p:grpSp>
        <p:nvGrpSpPr>
          <p:cNvPr id="4201" name="Google Shape;4201;p192"/>
          <p:cNvGrpSpPr/>
          <p:nvPr/>
        </p:nvGrpSpPr>
        <p:grpSpPr>
          <a:xfrm>
            <a:off x="7018448" y="2731729"/>
            <a:ext cx="1888799" cy="1904495"/>
            <a:chOff x="7018448" y="2731729"/>
            <a:chExt cx="1888799" cy="1904495"/>
          </a:xfrm>
        </p:grpSpPr>
        <p:pic>
          <p:nvPicPr>
            <p:cNvPr id="4202" name="Google Shape;4202;p192"/>
            <p:cNvPicPr preferRelativeResize="0"/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8448" y="2731729"/>
              <a:ext cx="1888799" cy="1904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3" name="Google Shape;4203;p192"/>
            <p:cNvSpPr/>
            <p:nvPr/>
          </p:nvSpPr>
          <p:spPr>
            <a:xfrm>
              <a:off x="7558201" y="3418463"/>
              <a:ext cx="809305" cy="531023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MEMORY</a:t>
              </a:r>
              <a:b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</a:br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B CELL</a:t>
              </a:r>
            </a:p>
          </p:txBody>
        </p:sp>
      </p:grp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" name="Google Shape;4208;p19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3500" y="472650"/>
            <a:ext cx="6477000" cy="49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209" name="Google Shape;4209;p193"/>
          <p:cNvSpPr/>
          <p:nvPr/>
        </p:nvSpPr>
        <p:spPr>
          <a:xfrm>
            <a:off x="1751050" y="657400"/>
            <a:ext cx="687900" cy="58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0" name="Google Shape;4210;p193" descr="A picture containing wheel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37969">
            <a:off x="1545325" y="161900"/>
            <a:ext cx="1099350" cy="108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11" name="Google Shape;4211;p193"/>
          <p:cNvSpPr/>
          <p:nvPr/>
        </p:nvSpPr>
        <p:spPr>
          <a:xfrm rot="3807">
            <a:off x="3911600" y="473099"/>
            <a:ext cx="812700" cy="93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2" name="Google Shape;4212;p193"/>
          <p:cNvSpPr/>
          <p:nvPr/>
        </p:nvSpPr>
        <p:spPr>
          <a:xfrm rot="2365607">
            <a:off x="3041802" y="1550737"/>
            <a:ext cx="290509" cy="3885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3" name="Google Shape;4213;p193"/>
          <p:cNvSpPr/>
          <p:nvPr/>
        </p:nvSpPr>
        <p:spPr>
          <a:xfrm rot="2365607">
            <a:off x="3225952" y="1648862"/>
            <a:ext cx="290509" cy="3885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4" name="Google Shape;4214;p19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30347">
            <a:off x="2655649" y="1690750"/>
            <a:ext cx="26847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5" name="Google Shape;4215;p193"/>
          <p:cNvSpPr/>
          <p:nvPr/>
        </p:nvSpPr>
        <p:spPr>
          <a:xfrm rot="2365607">
            <a:off x="3003702" y="1425937"/>
            <a:ext cx="290509" cy="3885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6" name="Google Shape;4216;p19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12432">
            <a:off x="3052813" y="1812275"/>
            <a:ext cx="2684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7" name="Google Shape;4217;p19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7225" y="1502625"/>
            <a:ext cx="26847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8" name="Google Shape;4218;p193"/>
          <p:cNvSpPr/>
          <p:nvPr/>
        </p:nvSpPr>
        <p:spPr>
          <a:xfrm rot="3341">
            <a:off x="5422900" y="1053975"/>
            <a:ext cx="926100" cy="71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9" name="Google Shape;4219;p193"/>
          <p:cNvSpPr/>
          <p:nvPr/>
        </p:nvSpPr>
        <p:spPr>
          <a:xfrm rot="3341">
            <a:off x="5613400" y="736475"/>
            <a:ext cx="926100" cy="87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20" name="Google Shape;4220;p193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77268">
            <a:off x="5566958" y="1354030"/>
            <a:ext cx="169061" cy="191940"/>
          </a:xfrm>
          <a:prstGeom prst="rect">
            <a:avLst/>
          </a:prstGeom>
          <a:noFill/>
          <a:ln>
            <a:noFill/>
          </a:ln>
        </p:spPr>
      </p:pic>
      <p:sp>
        <p:nvSpPr>
          <p:cNvPr id="4221" name="Google Shape;4221;p193"/>
          <p:cNvSpPr/>
          <p:nvPr/>
        </p:nvSpPr>
        <p:spPr>
          <a:xfrm>
            <a:off x="5755375" y="1455600"/>
            <a:ext cx="127008" cy="145152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2" name="Google Shape;4222;p193"/>
          <p:cNvSpPr/>
          <p:nvPr/>
        </p:nvSpPr>
        <p:spPr>
          <a:xfrm rot="-10675710">
            <a:off x="5588007" y="1192390"/>
            <a:ext cx="126983" cy="145139"/>
          </a:xfrm>
          <a:prstGeom prst="lightningBolt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3" name="Google Shape;4223;p193"/>
          <p:cNvSpPr/>
          <p:nvPr/>
        </p:nvSpPr>
        <p:spPr>
          <a:xfrm>
            <a:off x="6405375" y="1208525"/>
            <a:ext cx="132300" cy="14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4" name="Google Shape;4224;p193"/>
          <p:cNvSpPr/>
          <p:nvPr/>
        </p:nvSpPr>
        <p:spPr>
          <a:xfrm>
            <a:off x="3764900" y="1377825"/>
            <a:ext cx="1153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5" name="Google Shape;4225;p193"/>
          <p:cNvSpPr/>
          <p:nvPr/>
        </p:nvSpPr>
        <p:spPr>
          <a:xfrm>
            <a:off x="1333500" y="1297625"/>
            <a:ext cx="1153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6" name="Google Shape;4226;p193"/>
          <p:cNvSpPr/>
          <p:nvPr/>
        </p:nvSpPr>
        <p:spPr>
          <a:xfrm>
            <a:off x="2868663" y="897500"/>
            <a:ext cx="556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7" name="Google Shape;4227;p193"/>
          <p:cNvSpPr/>
          <p:nvPr/>
        </p:nvSpPr>
        <p:spPr>
          <a:xfrm>
            <a:off x="1596651" y="1275050"/>
            <a:ext cx="692792" cy="3372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VIRUS</a:t>
            </a:r>
          </a:p>
        </p:txBody>
      </p:sp>
      <p:sp>
        <p:nvSpPr>
          <p:cNvPr id="4228" name="Google Shape;4228;p193"/>
          <p:cNvSpPr/>
          <p:nvPr/>
        </p:nvSpPr>
        <p:spPr>
          <a:xfrm>
            <a:off x="3103476" y="1995279"/>
            <a:ext cx="974272" cy="3197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SPIKE </a:t>
            </a:r>
            <a:b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</a:br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PROTEIN</a:t>
            </a:r>
          </a:p>
        </p:txBody>
      </p:sp>
      <p:sp>
        <p:nvSpPr>
          <p:cNvPr id="4229" name="Google Shape;4229;p193"/>
          <p:cNvSpPr/>
          <p:nvPr/>
        </p:nvSpPr>
        <p:spPr>
          <a:xfrm>
            <a:off x="4063400" y="1218649"/>
            <a:ext cx="783331" cy="3376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B CELL</a:t>
            </a:r>
          </a:p>
        </p:txBody>
      </p:sp>
      <p:sp>
        <p:nvSpPr>
          <p:cNvPr id="4230" name="Google Shape;4230;p193"/>
          <p:cNvSpPr/>
          <p:nvPr/>
        </p:nvSpPr>
        <p:spPr>
          <a:xfrm>
            <a:off x="6444250" y="657400"/>
            <a:ext cx="471000" cy="34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1" name="Google Shape;4231;p193"/>
          <p:cNvSpPr/>
          <p:nvPr/>
        </p:nvSpPr>
        <p:spPr>
          <a:xfrm>
            <a:off x="6482999" y="717125"/>
            <a:ext cx="1215403" cy="4557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B CELL</a:t>
            </a:r>
            <a:b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</a:br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ACTIVATION</a:t>
            </a:r>
          </a:p>
        </p:txBody>
      </p:sp>
      <p:sp>
        <p:nvSpPr>
          <p:cNvPr id="4232" name="Google Shape;4232;p193"/>
          <p:cNvSpPr/>
          <p:nvPr/>
        </p:nvSpPr>
        <p:spPr>
          <a:xfrm>
            <a:off x="6040525" y="2073500"/>
            <a:ext cx="1404000" cy="126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3" name="Google Shape;4233;p193"/>
          <p:cNvSpPr/>
          <p:nvPr/>
        </p:nvSpPr>
        <p:spPr>
          <a:xfrm>
            <a:off x="6681375" y="2080425"/>
            <a:ext cx="200275" cy="1261575"/>
          </a:xfrm>
          <a:custGeom>
            <a:avLst/>
            <a:gdLst/>
            <a:ahLst/>
            <a:cxnLst/>
            <a:rect l="l" t="t" r="r" b="b"/>
            <a:pathLst>
              <a:path w="8011" h="50463" extrusionOk="0">
                <a:moveTo>
                  <a:pt x="0" y="0"/>
                </a:moveTo>
                <a:cubicBezTo>
                  <a:pt x="715" y="2481"/>
                  <a:pt x="3071" y="10556"/>
                  <a:pt x="4290" y="14887"/>
                </a:cubicBezTo>
                <a:cubicBezTo>
                  <a:pt x="5510" y="19219"/>
                  <a:pt x="6728" y="22204"/>
                  <a:pt x="7317" y="25989"/>
                </a:cubicBezTo>
                <a:cubicBezTo>
                  <a:pt x="7906" y="29774"/>
                  <a:pt x="8158" y="33516"/>
                  <a:pt x="7822" y="37595"/>
                </a:cubicBezTo>
                <a:cubicBezTo>
                  <a:pt x="7486" y="41674"/>
                  <a:pt x="5720" y="48318"/>
                  <a:pt x="5299" y="50463"/>
                </a:cubicBez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34" name="Google Shape;4234;p193"/>
          <p:cNvSpPr/>
          <p:nvPr/>
        </p:nvSpPr>
        <p:spPr>
          <a:xfrm>
            <a:off x="6498450" y="2648125"/>
            <a:ext cx="353250" cy="700200"/>
          </a:xfrm>
          <a:custGeom>
            <a:avLst/>
            <a:gdLst/>
            <a:ahLst/>
            <a:cxnLst/>
            <a:rect l="l" t="t" r="r" b="b"/>
            <a:pathLst>
              <a:path w="14130" h="28008" extrusionOk="0">
                <a:moveTo>
                  <a:pt x="14130" y="0"/>
                </a:moveTo>
                <a:cubicBezTo>
                  <a:pt x="13289" y="2902"/>
                  <a:pt x="10471" y="13205"/>
                  <a:pt x="9083" y="17410"/>
                </a:cubicBezTo>
                <a:cubicBezTo>
                  <a:pt x="7695" y="21615"/>
                  <a:pt x="7317" y="23466"/>
                  <a:pt x="5803" y="25232"/>
                </a:cubicBezTo>
                <a:cubicBezTo>
                  <a:pt x="4289" y="26998"/>
                  <a:pt x="967" y="27545"/>
                  <a:pt x="0" y="28008"/>
                </a:cubicBez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35" name="Google Shape;4235;p193"/>
          <p:cNvSpPr/>
          <p:nvPr/>
        </p:nvSpPr>
        <p:spPr>
          <a:xfrm>
            <a:off x="4619900" y="2648125"/>
            <a:ext cx="1153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6" name="Google Shape;4236;p193"/>
          <p:cNvSpPr/>
          <p:nvPr/>
        </p:nvSpPr>
        <p:spPr>
          <a:xfrm>
            <a:off x="1842200" y="3825300"/>
            <a:ext cx="1153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7" name="Google Shape;4237;p193"/>
          <p:cNvSpPr/>
          <p:nvPr/>
        </p:nvSpPr>
        <p:spPr>
          <a:xfrm>
            <a:off x="2213138" y="2479450"/>
            <a:ext cx="1153500" cy="225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8" name="Google Shape;4238;p193"/>
          <p:cNvSpPr/>
          <p:nvPr/>
        </p:nvSpPr>
        <p:spPr>
          <a:xfrm>
            <a:off x="4781025" y="2676625"/>
            <a:ext cx="1265834" cy="381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MEMORY</a:t>
            </a:r>
            <a:b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</a:br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B CELL</a:t>
            </a:r>
          </a:p>
        </p:txBody>
      </p:sp>
      <p:sp>
        <p:nvSpPr>
          <p:cNvPr id="4239" name="Google Shape;4239;p193"/>
          <p:cNvSpPr/>
          <p:nvPr/>
        </p:nvSpPr>
        <p:spPr>
          <a:xfrm>
            <a:off x="5988350" y="4638225"/>
            <a:ext cx="1153500" cy="46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0" name="Google Shape;4240;p193"/>
          <p:cNvSpPr/>
          <p:nvPr/>
        </p:nvSpPr>
        <p:spPr>
          <a:xfrm>
            <a:off x="1454802" y="4112750"/>
            <a:ext cx="1411836" cy="5957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PLASMA</a:t>
            </a:r>
            <a:b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</a:br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B CELL</a:t>
            </a:r>
          </a:p>
        </p:txBody>
      </p:sp>
      <p:sp>
        <p:nvSpPr>
          <p:cNvPr id="4241" name="Google Shape;4241;p193"/>
          <p:cNvSpPr/>
          <p:nvPr/>
        </p:nvSpPr>
        <p:spPr>
          <a:xfrm>
            <a:off x="1946014" y="2388575"/>
            <a:ext cx="1273190" cy="30337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Calibri"/>
              </a:rPr>
              <a:t>ANTIBODIES</a:t>
            </a:r>
          </a:p>
        </p:txBody>
      </p:sp>
      <p:pic>
        <p:nvPicPr>
          <p:cNvPr id="4242" name="Google Shape;4242;p19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9447">
            <a:off x="3886054" y="331629"/>
            <a:ext cx="816105" cy="82784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243" name="Google Shape;4243;p19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9447">
            <a:off x="5692254" y="747804"/>
            <a:ext cx="816105" cy="82784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44" name="Google Shape;4244;p193"/>
          <p:cNvSpPr/>
          <p:nvPr/>
        </p:nvSpPr>
        <p:spPr>
          <a:xfrm>
            <a:off x="6288675" y="638600"/>
            <a:ext cx="200400" cy="131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5" name="Google Shape;4245;p193"/>
          <p:cNvSpPr/>
          <p:nvPr/>
        </p:nvSpPr>
        <p:spPr>
          <a:xfrm>
            <a:off x="4600150" y="3087275"/>
            <a:ext cx="979500" cy="9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6" name="Google Shape;4246;p193"/>
          <p:cNvSpPr/>
          <p:nvPr/>
        </p:nvSpPr>
        <p:spPr>
          <a:xfrm>
            <a:off x="5100625" y="4194875"/>
            <a:ext cx="858600" cy="9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47" name="Google Shape;4247;p193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575" y="3097567"/>
            <a:ext cx="1153501" cy="116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8" name="Google Shape;4248;p193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000" y="4194875"/>
            <a:ext cx="1033859" cy="1042424"/>
          </a:xfrm>
          <a:prstGeom prst="rect">
            <a:avLst/>
          </a:prstGeom>
          <a:noFill/>
          <a:ln>
            <a:noFill/>
          </a:ln>
        </p:spPr>
      </p:pic>
      <p:sp>
        <p:nvSpPr>
          <p:cNvPr id="4249" name="Google Shape;4249;p193"/>
          <p:cNvSpPr/>
          <p:nvPr/>
        </p:nvSpPr>
        <p:spPr>
          <a:xfrm>
            <a:off x="2951550" y="3731375"/>
            <a:ext cx="1083300" cy="9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0" name="Google Shape;4250;p193"/>
          <p:cNvSpPr/>
          <p:nvPr/>
        </p:nvSpPr>
        <p:spPr>
          <a:xfrm>
            <a:off x="3087975" y="3904100"/>
            <a:ext cx="766800" cy="9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51" name="Google Shape;4251;p193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350" y="3692132"/>
            <a:ext cx="1083300" cy="1092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6" name="Google Shape;4256;p1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solidFill>
                  <a:srgbClr val="45818E"/>
                </a:solidFill>
                <a:latin typeface="Calibri"/>
                <a:ea typeface="Calibri"/>
                <a:cs typeface="Calibri"/>
                <a:sym typeface="Calibri"/>
              </a:rPr>
              <a:t>Plasma B Cells </a:t>
            </a:r>
            <a:endParaRPr sz="3020" b="1">
              <a:solidFill>
                <a:srgbClr val="4581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7" name="Google Shape;4257;p194"/>
          <p:cNvSpPr txBox="1"/>
          <p:nvPr/>
        </p:nvSpPr>
        <p:spPr>
          <a:xfrm>
            <a:off x="187350" y="1221175"/>
            <a:ext cx="3622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Plasma B cells function to produce mass levels of antibodies to be secreted into the blood, to bombard and neutralize a present pathogen.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58" name="Google Shape;4258;p19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8913">
            <a:off x="3943451" y="2716825"/>
            <a:ext cx="2130650" cy="2724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9" name="Google Shape;4259;p19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84225" y="720575"/>
            <a:ext cx="2130650" cy="2724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0" name="Google Shape;4260;p19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22726">
            <a:off x="6888102" y="-225748"/>
            <a:ext cx="2130650" cy="2724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1" name="Google Shape;4261;p19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300" y="2250869"/>
            <a:ext cx="3177850" cy="3204169"/>
          </a:xfrm>
          <a:prstGeom prst="rect">
            <a:avLst/>
          </a:prstGeom>
          <a:noFill/>
          <a:ln>
            <a:noFill/>
          </a:ln>
        </p:spPr>
      </p:pic>
      <p:sp>
        <p:nvSpPr>
          <p:cNvPr id="4262" name="Google Shape;4262;p194"/>
          <p:cNvSpPr/>
          <p:nvPr/>
        </p:nvSpPr>
        <p:spPr>
          <a:xfrm>
            <a:off x="7138087" y="3365285"/>
            <a:ext cx="1257627" cy="97535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PLASMA</a:t>
            </a:r>
            <a:b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</a:br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B CELL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7" name="Google Shape;4267;p1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8" name="Google Shape;4268;p195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Once the antibodies are released from Plasma B cells and the virus is eliminated from the host, Plasma B cells die.</a:t>
            </a:r>
            <a:endParaRPr sz="2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69" name="Google Shape;4269;p19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925" y="1637575"/>
            <a:ext cx="6248125" cy="389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4" name="Google Shape;4274;p1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Memory B Cells </a:t>
            </a:r>
            <a:endParaRPr sz="302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5" name="Google Shape;4275;p196"/>
          <p:cNvSpPr txBox="1"/>
          <p:nvPr/>
        </p:nvSpPr>
        <p:spPr>
          <a:xfrm>
            <a:off x="187350" y="1221175"/>
            <a:ext cx="49449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Memory B Cells serve as a reservoir for future need, if exposed again.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6" name="Google Shape;4276;p19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525" y="1640950"/>
            <a:ext cx="3432775" cy="33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77" name="Google Shape;4277;p196"/>
          <p:cNvSpPr/>
          <p:nvPr/>
        </p:nvSpPr>
        <p:spPr>
          <a:xfrm>
            <a:off x="6488491" y="2854951"/>
            <a:ext cx="1470866" cy="93873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MEMORY</a:t>
            </a:r>
            <a:b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</a:br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B CELL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2" name="Google Shape;4282;p1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3" name="Google Shape;4283;p197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Once the virus is eliminated from the host, Memory B cells are stored away in bone marrow, the spleen, and lymphs in case of a future infection.</a:t>
            </a:r>
            <a:endParaRPr sz="2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84" name="Google Shape;4284;p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925" y="2044229"/>
            <a:ext cx="6248126" cy="3514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9" name="Google Shape;4289;p1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Repeated Illness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0" name="Google Shape;4290;p198"/>
          <p:cNvSpPr txBox="1"/>
          <p:nvPr/>
        </p:nvSpPr>
        <p:spPr>
          <a:xfrm>
            <a:off x="187350" y="1221175"/>
            <a:ext cx="47364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Memory B Cells serve as a database and can be reactivated for future infection, why is it some people can get sick with the same virus more than once?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91" name="Google Shape;4291;p1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525" y="1640950"/>
            <a:ext cx="3432775" cy="33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92" name="Google Shape;4292;p198"/>
          <p:cNvSpPr/>
          <p:nvPr/>
        </p:nvSpPr>
        <p:spPr>
          <a:xfrm>
            <a:off x="6488491" y="2854951"/>
            <a:ext cx="1470866" cy="93873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MEMORY</a:t>
            </a:r>
            <a:b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</a:br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B CELL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7" name="Google Shape;4297;p1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Repeated Illness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8" name="Google Shape;4298;p199"/>
          <p:cNvSpPr txBox="1"/>
          <p:nvPr/>
        </p:nvSpPr>
        <p:spPr>
          <a:xfrm>
            <a:off x="187350" y="1221175"/>
            <a:ext cx="4736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Sometimes Memory B cells aren’t produced, or have a shorter lifespan than normal.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99" name="Google Shape;4299;p19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525" y="1640950"/>
            <a:ext cx="3432775" cy="33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0" name="Google Shape;4300;p199"/>
          <p:cNvSpPr/>
          <p:nvPr/>
        </p:nvSpPr>
        <p:spPr>
          <a:xfrm>
            <a:off x="6488491" y="2854951"/>
            <a:ext cx="1470866" cy="93873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MEMORY</a:t>
            </a:r>
            <a:b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</a:br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1"/>
                </a:solidFill>
                <a:latin typeface="Impact"/>
              </a:rPr>
              <a:t>B CELL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5" name="Google Shape;4305;p2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Repeated Illness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6" name="Google Shape;4306;p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2742438"/>
            <a:ext cx="7620000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4307" name="Google Shape;4307;p200"/>
          <p:cNvSpPr txBox="1"/>
          <p:nvPr/>
        </p:nvSpPr>
        <p:spPr>
          <a:xfrm>
            <a:off x="198150" y="1111275"/>
            <a:ext cx="87477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But sometimes, with viruses with a high mutation rate, the antibodies created aren’t specific any longer.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 thus, the cycle begins again.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2" name="Google Shape;4312;p201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3" name="Google Shape;4313;p201"/>
          <p:cNvSpPr txBox="1"/>
          <p:nvPr/>
        </p:nvSpPr>
        <p:spPr>
          <a:xfrm>
            <a:off x="907675" y="1366725"/>
            <a:ext cx="6875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 and mechanism of a vaccine, along with how it related to the COVID pandemic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8" name="Google Shape;4318;p202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Virus Biology &amp; Evolution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The Case of COVID-19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19" name="Google Shape;4319;p20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4100" y="2008625"/>
            <a:ext cx="1395800" cy="13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20" name="Google Shape;4320;p202"/>
          <p:cNvSpPr txBox="1"/>
          <p:nvPr/>
        </p:nvSpPr>
        <p:spPr>
          <a:xfrm>
            <a:off x="643950" y="2275975"/>
            <a:ext cx="7856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sz="3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COVID-19 &amp; The COVID-19 Vaccine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5" name="Google Shape;4325;p203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a vaccine work?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a vaccine necessary?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0" name="Google Shape;4330;p2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1" name="Google Shape;4331;p20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effect of a vaccine and how it aids in immunity from viruses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mechanism of an mRNA vaccine specifically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Be able to explain why a vaccine is necessary for an individual who already has a functioning immune system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6" name="Google Shape;4336;p2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Immune Response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7" name="Google Shape;4337;p205"/>
          <p:cNvSpPr txBox="1"/>
          <p:nvPr/>
        </p:nvSpPr>
        <p:spPr>
          <a:xfrm>
            <a:off x="187350" y="1221175"/>
            <a:ext cx="8769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 previously discussed, upon infection with a virus, the body mounts a vital mission to creating an antibody to neutralize the attack.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8" name="Google Shape;4338;p205"/>
          <p:cNvSpPr/>
          <p:nvPr/>
        </p:nvSpPr>
        <p:spPr>
          <a:xfrm rot="10800000" flipH="1">
            <a:off x="697426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9" name="Google Shape;4339;p205"/>
          <p:cNvSpPr/>
          <p:nvPr/>
        </p:nvSpPr>
        <p:spPr>
          <a:xfrm flipH="1">
            <a:off x="944957" y="443873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0" name="Google Shape;4340;p205"/>
          <p:cNvSpPr/>
          <p:nvPr/>
        </p:nvSpPr>
        <p:spPr>
          <a:xfrm rot="10800000" flipH="1">
            <a:off x="1191111" y="4418652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1" name="Google Shape;4341;p205"/>
          <p:cNvSpPr/>
          <p:nvPr/>
        </p:nvSpPr>
        <p:spPr>
          <a:xfrm flipH="1">
            <a:off x="1442767" y="443873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2" name="Google Shape;4342;p205"/>
          <p:cNvSpPr/>
          <p:nvPr/>
        </p:nvSpPr>
        <p:spPr>
          <a:xfrm rot="10800000" flipH="1">
            <a:off x="1684797" y="442859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3" name="Google Shape;4343;p205"/>
          <p:cNvSpPr/>
          <p:nvPr/>
        </p:nvSpPr>
        <p:spPr>
          <a:xfrm rot="10800000" flipH="1">
            <a:off x="187948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4" name="Google Shape;4344;p205"/>
          <p:cNvSpPr/>
          <p:nvPr/>
        </p:nvSpPr>
        <p:spPr>
          <a:xfrm>
            <a:off x="1940552" y="44288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5" name="Google Shape;4345;p205"/>
          <p:cNvSpPr/>
          <p:nvPr/>
        </p:nvSpPr>
        <p:spPr>
          <a:xfrm>
            <a:off x="447125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6" name="Google Shape;4346;p205"/>
          <p:cNvSpPr/>
          <p:nvPr/>
        </p:nvSpPr>
        <p:spPr>
          <a:xfrm rot="10800000" flipH="1">
            <a:off x="447125" y="441865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7" name="Google Shape;4347;p205"/>
          <p:cNvSpPr/>
          <p:nvPr/>
        </p:nvSpPr>
        <p:spPr>
          <a:xfrm>
            <a:off x="697426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8" name="Google Shape;4348;p205"/>
          <p:cNvSpPr/>
          <p:nvPr/>
        </p:nvSpPr>
        <p:spPr>
          <a:xfrm rot="10800000">
            <a:off x="944957" y="4397856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9" name="Google Shape;4349;p205"/>
          <p:cNvSpPr/>
          <p:nvPr/>
        </p:nvSpPr>
        <p:spPr>
          <a:xfrm>
            <a:off x="1191111" y="4418924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0" name="Google Shape;4350;p205"/>
          <p:cNvSpPr/>
          <p:nvPr/>
        </p:nvSpPr>
        <p:spPr>
          <a:xfrm rot="10800000">
            <a:off x="1442766" y="4397856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1" name="Google Shape;4351;p205"/>
          <p:cNvSpPr/>
          <p:nvPr/>
        </p:nvSpPr>
        <p:spPr>
          <a:xfrm>
            <a:off x="1684797" y="44288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2" name="Google Shape;4352;p205"/>
          <p:cNvSpPr/>
          <p:nvPr/>
        </p:nvSpPr>
        <p:spPr>
          <a:xfrm rot="10800000" flipH="1">
            <a:off x="1940552" y="442859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3" name="Google Shape;4353;p205"/>
          <p:cNvSpPr/>
          <p:nvPr/>
        </p:nvSpPr>
        <p:spPr>
          <a:xfrm>
            <a:off x="187948" y="4418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4" name="Google Shape;4354;p205"/>
          <p:cNvSpPr/>
          <p:nvPr/>
        </p:nvSpPr>
        <p:spPr>
          <a:xfrm>
            <a:off x="187350" y="430809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5" name="Google Shape;4355;p205"/>
          <p:cNvSpPr/>
          <p:nvPr/>
        </p:nvSpPr>
        <p:spPr>
          <a:xfrm rot="10800000" flipH="1">
            <a:off x="710019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6" name="Google Shape;4356;p205"/>
          <p:cNvSpPr/>
          <p:nvPr/>
        </p:nvSpPr>
        <p:spPr>
          <a:xfrm flipH="1">
            <a:off x="963485" y="3180659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7" name="Google Shape;4357;p205"/>
          <p:cNvSpPr/>
          <p:nvPr/>
        </p:nvSpPr>
        <p:spPr>
          <a:xfrm rot="10800000" flipH="1">
            <a:off x="1215312" y="3161562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8" name="Google Shape;4358;p205"/>
          <p:cNvSpPr/>
          <p:nvPr/>
        </p:nvSpPr>
        <p:spPr>
          <a:xfrm flipH="1">
            <a:off x="1472999" y="3180659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9" name="Google Shape;4359;p205"/>
          <p:cNvSpPr/>
          <p:nvPr/>
        </p:nvSpPr>
        <p:spPr>
          <a:xfrm rot="10800000" flipH="1">
            <a:off x="1720605" y="317109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0" name="Google Shape;4360;p205"/>
          <p:cNvSpPr/>
          <p:nvPr/>
        </p:nvSpPr>
        <p:spPr>
          <a:xfrm rot="10800000" flipH="1">
            <a:off x="188562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1" name="Google Shape;4361;p205"/>
          <p:cNvSpPr/>
          <p:nvPr/>
        </p:nvSpPr>
        <p:spPr>
          <a:xfrm>
            <a:off x="1982373" y="317118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2" name="Google Shape;4362;p205"/>
          <p:cNvSpPr/>
          <p:nvPr/>
        </p:nvSpPr>
        <p:spPr>
          <a:xfrm>
            <a:off x="453832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3" name="Google Shape;4363;p205"/>
          <p:cNvSpPr/>
          <p:nvPr/>
        </p:nvSpPr>
        <p:spPr>
          <a:xfrm rot="10800000" flipH="1">
            <a:off x="453832" y="316156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4" name="Google Shape;4364;p205"/>
          <p:cNvSpPr/>
          <p:nvPr/>
        </p:nvSpPr>
        <p:spPr>
          <a:xfrm>
            <a:off x="710019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5" name="Google Shape;4365;p205"/>
          <p:cNvSpPr/>
          <p:nvPr/>
        </p:nvSpPr>
        <p:spPr>
          <a:xfrm rot="10800000">
            <a:off x="963484" y="314141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6" name="Google Shape;4366;p205"/>
          <p:cNvSpPr/>
          <p:nvPr/>
        </p:nvSpPr>
        <p:spPr>
          <a:xfrm>
            <a:off x="1215311" y="3161663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7" name="Google Shape;4367;p205"/>
          <p:cNvSpPr/>
          <p:nvPr/>
        </p:nvSpPr>
        <p:spPr>
          <a:xfrm rot="10800000">
            <a:off x="1472998" y="314141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8" name="Google Shape;4368;p205"/>
          <p:cNvSpPr/>
          <p:nvPr/>
        </p:nvSpPr>
        <p:spPr>
          <a:xfrm>
            <a:off x="1720605" y="317118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9" name="Google Shape;4369;p205"/>
          <p:cNvSpPr/>
          <p:nvPr/>
        </p:nvSpPr>
        <p:spPr>
          <a:xfrm rot="10800000" flipH="1">
            <a:off x="1982373" y="317109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0" name="Google Shape;4370;p205"/>
          <p:cNvSpPr/>
          <p:nvPr/>
        </p:nvSpPr>
        <p:spPr>
          <a:xfrm>
            <a:off x="188562" y="3161661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1" name="Google Shape;4371;p205"/>
          <p:cNvSpPr/>
          <p:nvPr/>
        </p:nvSpPr>
        <p:spPr>
          <a:xfrm>
            <a:off x="187950" y="3055393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2" name="Google Shape;4372;p205"/>
          <p:cNvSpPr/>
          <p:nvPr/>
        </p:nvSpPr>
        <p:spPr>
          <a:xfrm>
            <a:off x="2134905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3" name="Google Shape;4373;p205"/>
          <p:cNvSpPr/>
          <p:nvPr/>
        </p:nvSpPr>
        <p:spPr>
          <a:xfrm>
            <a:off x="2089580" y="428435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4" name="Google Shape;4374;p205"/>
          <p:cNvSpPr/>
          <p:nvPr/>
        </p:nvSpPr>
        <p:spPr>
          <a:xfrm>
            <a:off x="2502550" y="3186250"/>
            <a:ext cx="1024200" cy="32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0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375" name="Google Shape;4375;p205"/>
          <p:cNvSpPr/>
          <p:nvPr/>
        </p:nvSpPr>
        <p:spPr>
          <a:xfrm>
            <a:off x="2502550" y="4397850"/>
            <a:ext cx="1024200" cy="32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0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376" name="Google Shape;4376;p205"/>
          <p:cNvSpPr/>
          <p:nvPr/>
        </p:nvSpPr>
        <p:spPr>
          <a:xfrm rot="10800000" flipH="1">
            <a:off x="4216919" y="3168577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7" name="Google Shape;4377;p205"/>
          <p:cNvSpPr/>
          <p:nvPr/>
        </p:nvSpPr>
        <p:spPr>
          <a:xfrm flipH="1">
            <a:off x="4457860" y="318767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8" name="Google Shape;4378;p205"/>
          <p:cNvSpPr/>
          <p:nvPr/>
        </p:nvSpPr>
        <p:spPr>
          <a:xfrm rot="10800000" flipH="1">
            <a:off x="4699662" y="3168575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9" name="Google Shape;4379;p205"/>
          <p:cNvSpPr/>
          <p:nvPr/>
        </p:nvSpPr>
        <p:spPr>
          <a:xfrm flipH="1">
            <a:off x="4937549" y="3187671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0" name="Google Shape;4380;p205"/>
          <p:cNvSpPr/>
          <p:nvPr/>
        </p:nvSpPr>
        <p:spPr>
          <a:xfrm rot="10800000" flipH="1">
            <a:off x="5182380" y="3180654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1" name="Google Shape;4381;p205"/>
          <p:cNvSpPr/>
          <p:nvPr/>
        </p:nvSpPr>
        <p:spPr>
          <a:xfrm rot="10800000" flipH="1">
            <a:off x="3734212" y="3168577"/>
            <a:ext cx="292200" cy="2898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2" name="Google Shape;4382;p205"/>
          <p:cNvSpPr/>
          <p:nvPr/>
        </p:nvSpPr>
        <p:spPr>
          <a:xfrm>
            <a:off x="5421148" y="3178226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3" name="Google Shape;4383;p205"/>
          <p:cNvSpPr/>
          <p:nvPr/>
        </p:nvSpPr>
        <p:spPr>
          <a:xfrm>
            <a:off x="3978157" y="3164149"/>
            <a:ext cx="292200" cy="3087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4" name="Google Shape;4384;p205"/>
          <p:cNvSpPr/>
          <p:nvPr/>
        </p:nvSpPr>
        <p:spPr>
          <a:xfrm rot="10800000" flipH="1">
            <a:off x="4255114" y="44067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5" name="Google Shape;4385;p205"/>
          <p:cNvSpPr/>
          <p:nvPr/>
        </p:nvSpPr>
        <p:spPr>
          <a:xfrm flipH="1">
            <a:off x="4483857" y="44268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6" name="Google Shape;4386;p205"/>
          <p:cNvSpPr/>
          <p:nvPr/>
        </p:nvSpPr>
        <p:spPr>
          <a:xfrm rot="10800000" flipH="1">
            <a:off x="4726536" y="4406727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7" name="Google Shape;4387;p205"/>
          <p:cNvSpPr/>
          <p:nvPr/>
        </p:nvSpPr>
        <p:spPr>
          <a:xfrm flipH="1">
            <a:off x="4970229" y="44268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8" name="Google Shape;4388;p205"/>
          <p:cNvSpPr/>
          <p:nvPr/>
        </p:nvSpPr>
        <p:spPr>
          <a:xfrm rot="10800000" flipH="1">
            <a:off x="5205934" y="441666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9" name="Google Shape;4389;p205"/>
          <p:cNvSpPr/>
          <p:nvPr/>
        </p:nvSpPr>
        <p:spPr>
          <a:xfrm rot="10800000" flipH="1">
            <a:off x="3783723" y="44067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0" name="Google Shape;4390;p205"/>
          <p:cNvSpPr/>
          <p:nvPr/>
        </p:nvSpPr>
        <p:spPr>
          <a:xfrm>
            <a:off x="5439052" y="441705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1" name="Google Shape;4391;p205"/>
          <p:cNvSpPr/>
          <p:nvPr/>
        </p:nvSpPr>
        <p:spPr>
          <a:xfrm>
            <a:off x="4014012" y="4406922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2" name="Google Shape;4392;p205"/>
          <p:cNvSpPr/>
          <p:nvPr/>
        </p:nvSpPr>
        <p:spPr>
          <a:xfrm>
            <a:off x="3783125" y="429617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3" name="Google Shape;4393;p205"/>
          <p:cNvSpPr/>
          <p:nvPr/>
        </p:nvSpPr>
        <p:spPr>
          <a:xfrm>
            <a:off x="5567980" y="428342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4" name="Google Shape;4394;p205"/>
          <p:cNvSpPr/>
          <p:nvPr/>
        </p:nvSpPr>
        <p:spPr>
          <a:xfrm>
            <a:off x="3700580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5" name="Google Shape;4395;p205"/>
          <p:cNvSpPr/>
          <p:nvPr/>
        </p:nvSpPr>
        <p:spPr>
          <a:xfrm>
            <a:off x="5566180" y="3032625"/>
            <a:ext cx="160200" cy="52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6" name="Google Shape;4396;p205"/>
          <p:cNvSpPr/>
          <p:nvPr/>
        </p:nvSpPr>
        <p:spPr>
          <a:xfrm>
            <a:off x="5817975" y="3134775"/>
            <a:ext cx="1024200" cy="32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0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397" name="Google Shape;4397;p205"/>
          <p:cNvSpPr/>
          <p:nvPr/>
        </p:nvSpPr>
        <p:spPr>
          <a:xfrm>
            <a:off x="5801025" y="4396975"/>
            <a:ext cx="1024200" cy="32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0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398" name="Google Shape;4398;p205"/>
          <p:cNvSpPr/>
          <p:nvPr/>
        </p:nvSpPr>
        <p:spPr>
          <a:xfrm rot="10800000">
            <a:off x="7199750" y="3085650"/>
            <a:ext cx="809700" cy="537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9" name="Google Shape;4399;p205"/>
          <p:cNvSpPr/>
          <p:nvPr/>
        </p:nvSpPr>
        <p:spPr>
          <a:xfrm rot="10800000">
            <a:off x="7324825" y="2785350"/>
            <a:ext cx="556500" cy="3933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00" name="Google Shape;4400;p20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5">
            <a:off x="7134726" y="4076376"/>
            <a:ext cx="1024200" cy="963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1" name="Google Shape;4401;p20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8103" y="2814174"/>
            <a:ext cx="1063457" cy="9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Google Shape;4406;p2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The Immune Response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7" name="Google Shape;4407;p206"/>
          <p:cNvSpPr txBox="1"/>
          <p:nvPr/>
        </p:nvSpPr>
        <p:spPr>
          <a:xfrm>
            <a:off x="187350" y="1221175"/>
            <a:ext cx="4384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 while this process is natural and often works, sometimes a virus has a detrimental effect before the immune system is able to properly initiate a heightened defense.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08" name="Google Shape;4408;p206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824" y="1206250"/>
            <a:ext cx="2770900" cy="273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" name="Google Shape;4413;p207"/>
          <p:cNvPicPr preferRelativeResize="0"/>
          <p:nvPr/>
        </p:nvPicPr>
        <p:blipFill rotWithShape="1">
          <a:blip r:embed="rId3" cstate="print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80328"/>
          </a:xfrm>
          <a:prstGeom prst="rect">
            <a:avLst/>
          </a:prstGeom>
          <a:noFill/>
          <a:ln>
            <a:noFill/>
          </a:ln>
        </p:spPr>
      </p:pic>
      <p:sp>
        <p:nvSpPr>
          <p:cNvPr id="4414" name="Google Shape;4414;p2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COVID - 19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5" name="Google Shape;4415;p207"/>
          <p:cNvSpPr txBox="1"/>
          <p:nvPr/>
        </p:nvSpPr>
        <p:spPr>
          <a:xfrm>
            <a:off x="187350" y="1221175"/>
            <a:ext cx="8805300" cy="3648000"/>
          </a:xfrm>
          <a:prstGeom prst="rect">
            <a:avLst/>
          </a:prstGeom>
          <a:noFill/>
          <a:ln>
            <a:noFill/>
          </a:ln>
          <a:effectLst>
            <a:outerShdw blurRad="57150" dist="381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In 2020, SARS-CoV-2 (COVID-19) became recognized.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After the W.H.O. declared a global health pandemic, every facet of the world was impacted by the shutdown and quarantine that followed.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The year of 2020 saw 1.5 million deaths, 2021 saw over 5 million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0" name="Google Shape;4420;p208"/>
          <p:cNvPicPr preferRelativeResize="0"/>
          <p:nvPr/>
        </p:nvPicPr>
        <p:blipFill rotWithShape="1">
          <a:blip r:embed="rId3" cstate="print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80328"/>
          </a:xfrm>
          <a:prstGeom prst="rect">
            <a:avLst/>
          </a:prstGeom>
          <a:noFill/>
          <a:ln>
            <a:noFill/>
          </a:ln>
        </p:spPr>
      </p:pic>
      <p:sp>
        <p:nvSpPr>
          <p:cNvPr id="4421" name="Google Shape;4421;p2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COVID - 19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2" name="Google Shape;4422;p208"/>
          <p:cNvSpPr txBox="1"/>
          <p:nvPr/>
        </p:nvSpPr>
        <p:spPr>
          <a:xfrm>
            <a:off x="187350" y="1221175"/>
            <a:ext cx="8805300" cy="3648000"/>
          </a:xfrm>
          <a:prstGeom prst="rect">
            <a:avLst/>
          </a:prstGeom>
          <a:noFill/>
          <a:ln>
            <a:noFill/>
          </a:ln>
          <a:effectLst>
            <a:outerShdw blurRad="57150" dist="381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In 2020, Sars-cov-2 (COVID-19) became recognized.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After the W.H.O. declared a global health pandemic, every facet of the world was impacted by the shutdown and quarantine that followed.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The year of 2020 saw 1.5 million deaths, 2021 saw over 5 million</a:t>
            </a: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3" name="Google Shape;4423;p20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692774" cy="26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4" name="Google Shape;4424;p208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975" y="3748975"/>
            <a:ext cx="3687276" cy="221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5" name="Google Shape;4425;p208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773" y="-239900"/>
            <a:ext cx="2415550" cy="1678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6" name="Google Shape;4426;p208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0450" y="0"/>
            <a:ext cx="1923139" cy="19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7" name="Google Shape;4427;p208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075" y="-133575"/>
            <a:ext cx="2594600" cy="24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8" name="Google Shape;4428;p208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450" y="1837400"/>
            <a:ext cx="2415550" cy="24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9" name="Google Shape;4429;p20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70339" y="3805447"/>
            <a:ext cx="5977010" cy="20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0" name="Google Shape;4430;p208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787" y="1229378"/>
            <a:ext cx="4029600" cy="268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1" name="Google Shape;4431;p208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46225"/>
            <a:ext cx="2850156" cy="150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6" name="Google Shape;4436;p20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2370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7" name="Google Shape;4437;p209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74125" y="0"/>
            <a:ext cx="2071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38" name="Google Shape;4438;p209"/>
          <p:cNvSpPr txBox="1">
            <a:spLocks noGrp="1"/>
          </p:cNvSpPr>
          <p:nvPr>
            <p:ph type="title"/>
          </p:nvPr>
        </p:nvSpPr>
        <p:spPr>
          <a:xfrm>
            <a:off x="4852700" y="355750"/>
            <a:ext cx="4029600" cy="572700"/>
          </a:xfrm>
          <a:prstGeom prst="rect">
            <a:avLst/>
          </a:prstGeom>
          <a:effectLst>
            <a:outerShdw blurRad="42863" dist="66675" dir="15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Government Response</a:t>
            </a:r>
            <a:endParaRPr sz="302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9" name="Google Shape;4439;p209"/>
          <p:cNvSpPr txBox="1"/>
          <p:nvPr/>
        </p:nvSpPr>
        <p:spPr>
          <a:xfrm>
            <a:off x="4663750" y="1343925"/>
            <a:ext cx="4630200" cy="3648000"/>
          </a:xfrm>
          <a:prstGeom prst="rect">
            <a:avLst/>
          </a:prstGeom>
          <a:noFill/>
          <a:ln>
            <a:noFill/>
          </a:ln>
          <a:effectLst>
            <a:outerShdw blurRad="42863" dist="47625" dir="15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 a response to the global pandemic, The United States Government initiated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OPERATION WARPSPEED</a:t>
            </a:r>
            <a:r>
              <a:rPr lang="en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program with the mission to create a vaccine against COVID-19.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" name="Google Shape;4444;p2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Composition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5" name="Google Shape;4445;p210"/>
          <p:cNvSpPr txBox="1"/>
          <p:nvPr/>
        </p:nvSpPr>
        <p:spPr>
          <a:xfrm>
            <a:off x="187350" y="1221175"/>
            <a:ext cx="43845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But… what is it?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6" name="Google Shape;4446;p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8275" y="-25400"/>
            <a:ext cx="3895725" cy="519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1" name="Google Shape;4451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9600" y="-25400"/>
            <a:ext cx="3895725" cy="519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2" name="Google Shape;4452;p211"/>
          <p:cNvSpPr txBox="1"/>
          <p:nvPr/>
        </p:nvSpPr>
        <p:spPr>
          <a:xfrm>
            <a:off x="187350" y="1221175"/>
            <a:ext cx="31041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Covid-19 Vaccine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is an </a:t>
            </a:r>
            <a:r>
              <a:rPr lang="en" sz="2500" b="1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mRNA</a:t>
            </a: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vaccine,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encapsulated in a lipid membrane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53" name="Google Shape;4453;p21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7097" y="-620650"/>
            <a:ext cx="1798999" cy="6784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54" name="Google Shape;4454;p211"/>
          <p:cNvGrpSpPr/>
          <p:nvPr/>
        </p:nvGrpSpPr>
        <p:grpSpPr>
          <a:xfrm rot="-6162702">
            <a:off x="5582327" y="1985785"/>
            <a:ext cx="2360945" cy="3143588"/>
            <a:chOff x="1582625" y="1487347"/>
            <a:chExt cx="1403716" cy="2161428"/>
          </a:xfrm>
        </p:grpSpPr>
        <p:sp>
          <p:nvSpPr>
            <p:cNvPr id="4455" name="Google Shape;4455;p211"/>
            <p:cNvSpPr/>
            <p:nvPr/>
          </p:nvSpPr>
          <p:spPr>
            <a:xfrm>
              <a:off x="1582625" y="2417875"/>
              <a:ext cx="1164900" cy="1230900"/>
            </a:xfrm>
            <a:prstGeom prst="ellipse">
              <a:avLst/>
            </a:prstGeom>
            <a:solidFill>
              <a:srgbClr val="FFECB3"/>
            </a:solidFill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211"/>
            <p:cNvSpPr/>
            <p:nvPr/>
          </p:nvSpPr>
          <p:spPr>
            <a:xfrm rot="1658086">
              <a:off x="2666902" y="1438491"/>
              <a:ext cx="64678" cy="1109911"/>
            </a:xfrm>
            <a:prstGeom prst="rect">
              <a:avLst/>
            </a:prstGeom>
            <a:solidFill>
              <a:srgbClr val="FFECB3"/>
            </a:solidFill>
            <a:ln w="1143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7" name="Google Shape;4457;p211"/>
          <p:cNvGrpSpPr/>
          <p:nvPr/>
        </p:nvGrpSpPr>
        <p:grpSpPr>
          <a:xfrm rot="-2180225">
            <a:off x="6652169" y="2972427"/>
            <a:ext cx="911874" cy="485140"/>
            <a:chOff x="5884900" y="1601550"/>
            <a:chExt cx="1723500" cy="970200"/>
          </a:xfrm>
        </p:grpSpPr>
        <p:sp>
          <p:nvSpPr>
            <p:cNvPr id="4458" name="Google Shape;4458;p211"/>
            <p:cNvSpPr/>
            <p:nvPr/>
          </p:nvSpPr>
          <p:spPr>
            <a:xfrm>
              <a:off x="5884900" y="1601550"/>
              <a:ext cx="1723500" cy="970200"/>
            </a:xfrm>
            <a:prstGeom prst="ellipse">
              <a:avLst/>
            </a:prstGeom>
            <a:solidFill>
              <a:srgbClr val="FFECB3"/>
            </a:solidFill>
            <a:ln w="762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211"/>
            <p:cNvSpPr/>
            <p:nvPr/>
          </p:nvSpPr>
          <p:spPr>
            <a:xfrm rot="10800000" flipH="1">
              <a:off x="6405599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211"/>
            <p:cNvSpPr/>
            <p:nvPr/>
          </p:nvSpPr>
          <p:spPr>
            <a:xfrm flipH="1">
              <a:off x="6571022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211"/>
            <p:cNvSpPr/>
            <p:nvPr/>
          </p:nvSpPr>
          <p:spPr>
            <a:xfrm rot="10800000" flipH="1">
              <a:off x="6737112" y="1959500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211"/>
            <p:cNvSpPr/>
            <p:nvPr/>
          </p:nvSpPr>
          <p:spPr>
            <a:xfrm flipH="1">
              <a:off x="6900438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211"/>
            <p:cNvSpPr/>
            <p:nvPr/>
          </p:nvSpPr>
          <p:spPr>
            <a:xfrm rot="10800000" flipH="1">
              <a:off x="7068609" y="1971579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211"/>
            <p:cNvSpPr/>
            <p:nvPr/>
          </p:nvSpPr>
          <p:spPr>
            <a:xfrm rot="10800000" flipH="1">
              <a:off x="6074110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211"/>
            <p:cNvSpPr/>
            <p:nvPr/>
          </p:nvSpPr>
          <p:spPr>
            <a:xfrm>
              <a:off x="7232578" y="1969151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211"/>
            <p:cNvSpPr/>
            <p:nvPr/>
          </p:nvSpPr>
          <p:spPr>
            <a:xfrm>
              <a:off x="6241635" y="1955074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211"/>
            <p:cNvSpPr/>
            <p:nvPr/>
          </p:nvSpPr>
          <p:spPr>
            <a:xfrm>
              <a:off x="6051025" y="1978600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211"/>
            <p:cNvSpPr/>
            <p:nvPr/>
          </p:nvSpPr>
          <p:spPr>
            <a:xfrm>
              <a:off x="7323175" y="1870575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9" name="Google Shape;4469;p211"/>
          <p:cNvGrpSpPr/>
          <p:nvPr/>
        </p:nvGrpSpPr>
        <p:grpSpPr>
          <a:xfrm rot="3228088">
            <a:off x="7475072" y="3227046"/>
            <a:ext cx="911966" cy="485114"/>
            <a:chOff x="5884900" y="1601550"/>
            <a:chExt cx="1723500" cy="970200"/>
          </a:xfrm>
        </p:grpSpPr>
        <p:sp>
          <p:nvSpPr>
            <p:cNvPr id="4470" name="Google Shape;4470;p211"/>
            <p:cNvSpPr/>
            <p:nvPr/>
          </p:nvSpPr>
          <p:spPr>
            <a:xfrm>
              <a:off x="5884900" y="1601550"/>
              <a:ext cx="1723500" cy="970200"/>
            </a:xfrm>
            <a:prstGeom prst="ellipse">
              <a:avLst/>
            </a:prstGeom>
            <a:solidFill>
              <a:srgbClr val="FFECB3"/>
            </a:solidFill>
            <a:ln w="762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211"/>
            <p:cNvSpPr/>
            <p:nvPr/>
          </p:nvSpPr>
          <p:spPr>
            <a:xfrm rot="10800000" flipH="1">
              <a:off x="6405599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211"/>
            <p:cNvSpPr/>
            <p:nvPr/>
          </p:nvSpPr>
          <p:spPr>
            <a:xfrm flipH="1">
              <a:off x="6571022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211"/>
            <p:cNvSpPr/>
            <p:nvPr/>
          </p:nvSpPr>
          <p:spPr>
            <a:xfrm rot="10800000" flipH="1">
              <a:off x="6737112" y="1959500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211"/>
            <p:cNvSpPr/>
            <p:nvPr/>
          </p:nvSpPr>
          <p:spPr>
            <a:xfrm flipH="1">
              <a:off x="6900438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211"/>
            <p:cNvSpPr/>
            <p:nvPr/>
          </p:nvSpPr>
          <p:spPr>
            <a:xfrm rot="10800000" flipH="1">
              <a:off x="7068609" y="1971579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211"/>
            <p:cNvSpPr/>
            <p:nvPr/>
          </p:nvSpPr>
          <p:spPr>
            <a:xfrm rot="10800000" flipH="1">
              <a:off x="6074110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211"/>
            <p:cNvSpPr/>
            <p:nvPr/>
          </p:nvSpPr>
          <p:spPr>
            <a:xfrm>
              <a:off x="7232578" y="1969151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211"/>
            <p:cNvSpPr/>
            <p:nvPr/>
          </p:nvSpPr>
          <p:spPr>
            <a:xfrm>
              <a:off x="6241635" y="1955074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211"/>
            <p:cNvSpPr/>
            <p:nvPr/>
          </p:nvSpPr>
          <p:spPr>
            <a:xfrm>
              <a:off x="6051025" y="1978600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211"/>
            <p:cNvSpPr/>
            <p:nvPr/>
          </p:nvSpPr>
          <p:spPr>
            <a:xfrm>
              <a:off x="7323175" y="1870575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1" name="Google Shape;4481;p211"/>
          <p:cNvGrpSpPr/>
          <p:nvPr/>
        </p:nvGrpSpPr>
        <p:grpSpPr>
          <a:xfrm rot="-4582725">
            <a:off x="6867208" y="3703484"/>
            <a:ext cx="911871" cy="485054"/>
            <a:chOff x="5884900" y="1601550"/>
            <a:chExt cx="1723500" cy="970200"/>
          </a:xfrm>
        </p:grpSpPr>
        <p:sp>
          <p:nvSpPr>
            <p:cNvPr id="4482" name="Google Shape;4482;p211"/>
            <p:cNvSpPr/>
            <p:nvPr/>
          </p:nvSpPr>
          <p:spPr>
            <a:xfrm>
              <a:off x="5884900" y="1601550"/>
              <a:ext cx="1723500" cy="970200"/>
            </a:xfrm>
            <a:prstGeom prst="ellipse">
              <a:avLst/>
            </a:prstGeom>
            <a:solidFill>
              <a:srgbClr val="FFECB3"/>
            </a:solidFill>
            <a:ln w="762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211"/>
            <p:cNvSpPr/>
            <p:nvPr/>
          </p:nvSpPr>
          <p:spPr>
            <a:xfrm rot="10800000" flipH="1">
              <a:off x="6405599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211"/>
            <p:cNvSpPr/>
            <p:nvPr/>
          </p:nvSpPr>
          <p:spPr>
            <a:xfrm flipH="1">
              <a:off x="6571022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211"/>
            <p:cNvSpPr/>
            <p:nvPr/>
          </p:nvSpPr>
          <p:spPr>
            <a:xfrm rot="10800000" flipH="1">
              <a:off x="6737112" y="1959500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211"/>
            <p:cNvSpPr/>
            <p:nvPr/>
          </p:nvSpPr>
          <p:spPr>
            <a:xfrm flipH="1">
              <a:off x="6900438" y="1978596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211"/>
            <p:cNvSpPr/>
            <p:nvPr/>
          </p:nvSpPr>
          <p:spPr>
            <a:xfrm rot="10800000" flipH="1">
              <a:off x="7068609" y="1971579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211"/>
            <p:cNvSpPr/>
            <p:nvPr/>
          </p:nvSpPr>
          <p:spPr>
            <a:xfrm rot="10800000" flipH="1">
              <a:off x="6074110" y="1959502"/>
              <a:ext cx="200700" cy="2898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211"/>
            <p:cNvSpPr/>
            <p:nvPr/>
          </p:nvSpPr>
          <p:spPr>
            <a:xfrm>
              <a:off x="7232578" y="1969151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211"/>
            <p:cNvSpPr/>
            <p:nvPr/>
          </p:nvSpPr>
          <p:spPr>
            <a:xfrm>
              <a:off x="6241635" y="1955074"/>
              <a:ext cx="200700" cy="308700"/>
            </a:xfrm>
            <a:prstGeom prst="blockArc">
              <a:avLst>
                <a:gd name="adj1" fmla="val 10800000"/>
                <a:gd name="adj2" fmla="val 21535962"/>
                <a:gd name="adj3" fmla="val 17843"/>
              </a:avLst>
            </a:prstGeom>
            <a:solidFill>
              <a:srgbClr val="3BB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211"/>
            <p:cNvSpPr/>
            <p:nvPr/>
          </p:nvSpPr>
          <p:spPr>
            <a:xfrm>
              <a:off x="6051025" y="1978600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211"/>
            <p:cNvSpPr/>
            <p:nvPr/>
          </p:nvSpPr>
          <p:spPr>
            <a:xfrm>
              <a:off x="7323175" y="1870575"/>
              <a:ext cx="110100" cy="308700"/>
            </a:xfrm>
            <a:prstGeom prst="rect">
              <a:avLst/>
            </a:pr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93" name="Google Shape;4493;p2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Composition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8" name="Google Shape;4498;p212"/>
          <p:cNvSpPr txBox="1"/>
          <p:nvPr/>
        </p:nvSpPr>
        <p:spPr>
          <a:xfrm>
            <a:off x="187350" y="1221175"/>
            <a:ext cx="41538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specific mRNA is derived from the COVID-19 genome, particularly the gene that encodes for the COVID-19 virus spike protein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9" name="Google Shape;4499;p212"/>
          <p:cNvSpPr/>
          <p:nvPr/>
        </p:nvSpPr>
        <p:spPr>
          <a:xfrm rot="6494977" flipH="1">
            <a:off x="4722391" y="2572934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0" name="Google Shape;4500;p212"/>
          <p:cNvSpPr/>
          <p:nvPr/>
        </p:nvSpPr>
        <p:spPr>
          <a:xfrm rot="-4305023" flipH="1">
            <a:off x="4849860" y="2280667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1" name="Google Shape;4501;p212"/>
          <p:cNvSpPr/>
          <p:nvPr/>
        </p:nvSpPr>
        <p:spPr>
          <a:xfrm rot="6494977" flipH="1">
            <a:off x="4919558" y="1974719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2" name="Google Shape;4502;p212"/>
          <p:cNvSpPr/>
          <p:nvPr/>
        </p:nvSpPr>
        <p:spPr>
          <a:xfrm rot="-4305023" flipH="1">
            <a:off x="5045783" y="1686236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3" name="Google Shape;4503;p212"/>
          <p:cNvSpPr/>
          <p:nvPr/>
        </p:nvSpPr>
        <p:spPr>
          <a:xfrm rot="6494977" flipH="1">
            <a:off x="5135231" y="1380523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4" name="Google Shape;4504;p212"/>
          <p:cNvSpPr/>
          <p:nvPr/>
        </p:nvSpPr>
        <p:spPr>
          <a:xfrm rot="6494977" flipH="1">
            <a:off x="4525236" y="3171105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5" name="Google Shape;4505;p212"/>
          <p:cNvSpPr/>
          <p:nvPr/>
        </p:nvSpPr>
        <p:spPr>
          <a:xfrm rot="-4305023">
            <a:off x="5243432" y="1072098"/>
            <a:ext cx="381278" cy="483971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6" name="Google Shape;4506;p212"/>
          <p:cNvSpPr/>
          <p:nvPr/>
        </p:nvSpPr>
        <p:spPr>
          <a:xfrm rot="-4305023">
            <a:off x="4632486" y="2855603"/>
            <a:ext cx="381278" cy="483971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7" name="Google Shape;4507;p212"/>
          <p:cNvSpPr/>
          <p:nvPr/>
        </p:nvSpPr>
        <p:spPr>
          <a:xfrm rot="-4301698">
            <a:off x="4543385" y="3103398"/>
            <a:ext cx="209185" cy="8249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8" name="Google Shape;4508;p212"/>
          <p:cNvSpPr/>
          <p:nvPr/>
        </p:nvSpPr>
        <p:spPr>
          <a:xfrm rot="-4301698">
            <a:off x="5305365" y="791547"/>
            <a:ext cx="209185" cy="8249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9" name="Google Shape;4509;p212"/>
          <p:cNvSpPr/>
          <p:nvPr/>
        </p:nvSpPr>
        <p:spPr>
          <a:xfrm>
            <a:off x="5877075" y="1546125"/>
            <a:ext cx="1324200" cy="572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510" name="Google Shape;4510;p2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Composition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11" name="Google Shape;4511;p212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0225" y="1050628"/>
            <a:ext cx="4153801" cy="4093947"/>
          </a:xfrm>
          <a:prstGeom prst="rect">
            <a:avLst/>
          </a:prstGeom>
          <a:noFill/>
          <a:ln>
            <a:noFill/>
          </a:ln>
        </p:spPr>
      </p:pic>
      <p:sp>
        <p:nvSpPr>
          <p:cNvPr id="4512" name="Google Shape;4512;p212"/>
          <p:cNvSpPr/>
          <p:nvPr/>
        </p:nvSpPr>
        <p:spPr>
          <a:xfrm>
            <a:off x="7470775" y="1355925"/>
            <a:ext cx="1603800" cy="1114800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7" name="Google Shape;4517;p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8" name="Google Shape;4518;p213"/>
          <p:cNvSpPr txBox="1"/>
          <p:nvPr/>
        </p:nvSpPr>
        <p:spPr>
          <a:xfrm>
            <a:off x="187350" y="1221175"/>
            <a:ext cx="68682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Recall that the spike protein is what grants the virus entry into a cell.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Also note that the spike protein itself is not harmful, only when it functions to allow viruses into cells does it become problematic.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9" name="Google Shape;4519;p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Composition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0" name="Google Shape;4520;p213" descr="A picture containing wheel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0225" y="1050628"/>
            <a:ext cx="4153801" cy="4093947"/>
          </a:xfrm>
          <a:prstGeom prst="rect">
            <a:avLst/>
          </a:prstGeom>
          <a:noFill/>
          <a:ln>
            <a:noFill/>
          </a:ln>
        </p:spPr>
      </p:pic>
      <p:sp>
        <p:nvSpPr>
          <p:cNvPr id="4521" name="Google Shape;4521;p213"/>
          <p:cNvSpPr/>
          <p:nvPr/>
        </p:nvSpPr>
        <p:spPr>
          <a:xfrm>
            <a:off x="7470775" y="1355925"/>
            <a:ext cx="1603800" cy="1114800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" name="Google Shape;4526;p21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7525" y="0"/>
            <a:ext cx="35664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7" name="Google Shape;4527;p214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80741">
            <a:off x="1045394" y="-387296"/>
            <a:ext cx="3690238" cy="5060466"/>
          </a:xfrm>
          <a:prstGeom prst="rect">
            <a:avLst/>
          </a:prstGeom>
          <a:noFill/>
          <a:ln>
            <a:noFill/>
          </a:ln>
        </p:spPr>
      </p:pic>
      <p:sp>
        <p:nvSpPr>
          <p:cNvPr id="4528" name="Google Shape;4528;p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9" name="Google Shape;4529;p214"/>
          <p:cNvSpPr txBox="1"/>
          <p:nvPr/>
        </p:nvSpPr>
        <p:spPr>
          <a:xfrm>
            <a:off x="187350" y="3263650"/>
            <a:ext cx="68925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Since the spike protein is not harmful,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 harm is caused when it is injected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into the body 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4" name="Google Shape;4534;p215"/>
          <p:cNvSpPr/>
          <p:nvPr/>
        </p:nvSpPr>
        <p:spPr>
          <a:xfrm>
            <a:off x="3972000" y="-1093400"/>
            <a:ext cx="9237900" cy="838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5" name="Google Shape;4535;p2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6" name="Google Shape;4536;p215"/>
          <p:cNvSpPr txBox="1"/>
          <p:nvPr/>
        </p:nvSpPr>
        <p:spPr>
          <a:xfrm>
            <a:off x="187350" y="1221175"/>
            <a:ext cx="3917400" cy="59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Once the mRNA from the vaccine is introduced to the body, it enters cells via membrane fusion. 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mRNA acts as a code, which the ribosomes read and generate a spike protein through translation.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7" name="Google Shape;4537;p2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8" name="Google Shape;4538;p215"/>
          <p:cNvSpPr/>
          <p:nvPr/>
        </p:nvSpPr>
        <p:spPr>
          <a:xfrm rot="6494977" flipH="1">
            <a:off x="4722391" y="2572934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9" name="Google Shape;4539;p215"/>
          <p:cNvSpPr/>
          <p:nvPr/>
        </p:nvSpPr>
        <p:spPr>
          <a:xfrm rot="-4305023" flipH="1">
            <a:off x="4849860" y="2280667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0" name="Google Shape;4540;p215"/>
          <p:cNvSpPr/>
          <p:nvPr/>
        </p:nvSpPr>
        <p:spPr>
          <a:xfrm rot="6494977" flipH="1">
            <a:off x="4919558" y="1974719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1" name="Google Shape;4541;p215"/>
          <p:cNvSpPr/>
          <p:nvPr/>
        </p:nvSpPr>
        <p:spPr>
          <a:xfrm rot="-4305023" flipH="1">
            <a:off x="5045783" y="1686236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2" name="Google Shape;4542;p215"/>
          <p:cNvSpPr/>
          <p:nvPr/>
        </p:nvSpPr>
        <p:spPr>
          <a:xfrm rot="6494977" flipH="1">
            <a:off x="5135231" y="1380523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3" name="Google Shape;4543;p215"/>
          <p:cNvSpPr/>
          <p:nvPr/>
        </p:nvSpPr>
        <p:spPr>
          <a:xfrm rot="6494977" flipH="1">
            <a:off x="4525236" y="3171105"/>
            <a:ext cx="381278" cy="45419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4" name="Google Shape;4544;p215"/>
          <p:cNvSpPr/>
          <p:nvPr/>
        </p:nvSpPr>
        <p:spPr>
          <a:xfrm rot="-4305023">
            <a:off x="5243432" y="1072098"/>
            <a:ext cx="381278" cy="483971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5" name="Google Shape;4545;p215"/>
          <p:cNvSpPr/>
          <p:nvPr/>
        </p:nvSpPr>
        <p:spPr>
          <a:xfrm rot="-4305023">
            <a:off x="4632486" y="2855603"/>
            <a:ext cx="381278" cy="483971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3BB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6" name="Google Shape;4546;p215"/>
          <p:cNvSpPr/>
          <p:nvPr/>
        </p:nvSpPr>
        <p:spPr>
          <a:xfrm rot="-4301698">
            <a:off x="4543385" y="3103398"/>
            <a:ext cx="209185" cy="8249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7" name="Google Shape;4547;p215"/>
          <p:cNvSpPr/>
          <p:nvPr/>
        </p:nvSpPr>
        <p:spPr>
          <a:xfrm rot="-4301698">
            <a:off x="5305365" y="791547"/>
            <a:ext cx="209185" cy="8249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8" name="Google Shape;4548;p215"/>
          <p:cNvSpPr/>
          <p:nvPr/>
        </p:nvSpPr>
        <p:spPr>
          <a:xfrm>
            <a:off x="5832675" y="180217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549" name="Google Shape;4549;p215"/>
          <p:cNvSpPr/>
          <p:nvPr/>
        </p:nvSpPr>
        <p:spPr>
          <a:xfrm>
            <a:off x="5322201" y="1181950"/>
            <a:ext cx="671271" cy="1967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>
                  <a:noFill/>
                </a:ln>
                <a:solidFill>
                  <a:srgbClr val="2CB375"/>
                </a:solidFill>
                <a:latin typeface="Bebas Neue"/>
              </a:rPr>
              <a:t>mRNA</a:t>
            </a:r>
          </a:p>
        </p:txBody>
      </p:sp>
      <p:pic>
        <p:nvPicPr>
          <p:cNvPr id="4550" name="Google Shape;4550;p21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83140">
            <a:off x="7527477" y="1547705"/>
            <a:ext cx="850975" cy="966149"/>
          </a:xfrm>
          <a:prstGeom prst="rect">
            <a:avLst/>
          </a:prstGeom>
          <a:noFill/>
          <a:ln>
            <a:noFill/>
          </a:ln>
        </p:spPr>
      </p:pic>
      <p:sp>
        <p:nvSpPr>
          <p:cNvPr id="4551" name="Google Shape;4551;p215"/>
          <p:cNvSpPr/>
          <p:nvPr/>
        </p:nvSpPr>
        <p:spPr>
          <a:xfrm>
            <a:off x="8476549" y="1969772"/>
            <a:ext cx="912380" cy="48421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>
                  <a:noFill/>
                </a:ln>
                <a:solidFill>
                  <a:srgbClr val="770000"/>
                </a:solidFill>
                <a:latin typeface="Bebas Neue"/>
              </a:rPr>
              <a:t>SPIKE</a:t>
            </a:r>
            <a:br>
              <a:rPr b="0" i="0" dirty="0">
                <a:ln>
                  <a:noFill/>
                </a:ln>
                <a:solidFill>
                  <a:srgbClr val="770000"/>
                </a:solidFill>
                <a:latin typeface="Bebas Neue"/>
              </a:rPr>
            </a:br>
            <a:r>
              <a:rPr b="0" i="0" dirty="0">
                <a:ln>
                  <a:noFill/>
                </a:ln>
                <a:solidFill>
                  <a:srgbClr val="770000"/>
                </a:solidFill>
                <a:latin typeface="Bebas Neue"/>
              </a:rPr>
              <a:t>PROTEIN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p2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7" name="Google Shape;4557;p2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8" name="Google Shape;4558;p216"/>
          <p:cNvSpPr/>
          <p:nvPr/>
        </p:nvSpPr>
        <p:spPr>
          <a:xfrm>
            <a:off x="3972000" y="-1093400"/>
            <a:ext cx="9237900" cy="8382000"/>
          </a:xfrm>
          <a:prstGeom prst="ellipse">
            <a:avLst/>
          </a:prstGeom>
          <a:solidFill>
            <a:srgbClr val="FFFFFF"/>
          </a:solidFill>
          <a:ln w="762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9" name="Google Shape;4559;p216"/>
          <p:cNvSpPr txBox="1"/>
          <p:nvPr/>
        </p:nvSpPr>
        <p:spPr>
          <a:xfrm>
            <a:off x="4572000" y="1200950"/>
            <a:ext cx="39174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Again following instructions, these new spike proteins are embedded into the cell’s membrane.</a:t>
            </a:r>
            <a:b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stimulates the immune system, which sees the spike proteins as foreign bodies.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0" name="Google Shape;4560;p216"/>
          <p:cNvSpPr/>
          <p:nvPr/>
        </p:nvSpPr>
        <p:spPr>
          <a:xfrm rot="8405461">
            <a:off x="2670039" y="1328275"/>
            <a:ext cx="586065" cy="434566"/>
          </a:xfrm>
          <a:prstGeom prst="lightningBol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1" name="Google Shape;4561;p216"/>
          <p:cNvSpPr/>
          <p:nvPr/>
        </p:nvSpPr>
        <p:spPr>
          <a:xfrm rot="8405461">
            <a:off x="2458664" y="2491200"/>
            <a:ext cx="586065" cy="434566"/>
          </a:xfrm>
          <a:prstGeom prst="lightningBol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2" name="Google Shape;4562;p216"/>
          <p:cNvSpPr/>
          <p:nvPr/>
        </p:nvSpPr>
        <p:spPr>
          <a:xfrm rot="6425256">
            <a:off x="2458666" y="3815766"/>
            <a:ext cx="586067" cy="434558"/>
          </a:xfrm>
          <a:prstGeom prst="lightningBol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3" name="Google Shape;4563;p216"/>
          <p:cNvSpPr/>
          <p:nvPr/>
        </p:nvSpPr>
        <p:spPr>
          <a:xfrm rot="5129859">
            <a:off x="2793738" y="4978682"/>
            <a:ext cx="586089" cy="434584"/>
          </a:xfrm>
          <a:prstGeom prst="lightningBol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4" name="Google Shape;4564;p216"/>
          <p:cNvSpPr/>
          <p:nvPr/>
        </p:nvSpPr>
        <p:spPr>
          <a:xfrm rot="9972884">
            <a:off x="3406126" y="-102009"/>
            <a:ext cx="586041" cy="434573"/>
          </a:xfrm>
          <a:prstGeom prst="lightningBol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65" name="Google Shape;4565;p21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6366424">
            <a:off x="3857449" y="262363"/>
            <a:ext cx="742600" cy="8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6" name="Google Shape;4566;p21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864441">
            <a:off x="3159736" y="1773488"/>
            <a:ext cx="742601" cy="8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7" name="Google Shape;4567;p21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8749161">
            <a:off x="3102437" y="3367813"/>
            <a:ext cx="742601" cy="84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8" name="Google Shape;4568;p21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9452608">
            <a:off x="3437437" y="4332638"/>
            <a:ext cx="742601" cy="843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3" name="Google Shape;4573;p2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4" name="Google Shape;4574;p217"/>
          <p:cNvSpPr/>
          <p:nvPr/>
        </p:nvSpPr>
        <p:spPr>
          <a:xfrm rot="10800000" flipH="1">
            <a:off x="1104926" y="14045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5" name="Google Shape;4575;p217"/>
          <p:cNvSpPr/>
          <p:nvPr/>
        </p:nvSpPr>
        <p:spPr>
          <a:xfrm flipH="1">
            <a:off x="1352457" y="14246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6" name="Google Shape;4576;p217"/>
          <p:cNvSpPr/>
          <p:nvPr/>
        </p:nvSpPr>
        <p:spPr>
          <a:xfrm rot="10800000" flipH="1">
            <a:off x="1598611" y="1404527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7" name="Google Shape;4577;p217"/>
          <p:cNvSpPr/>
          <p:nvPr/>
        </p:nvSpPr>
        <p:spPr>
          <a:xfrm flipH="1">
            <a:off x="1850267" y="142461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8" name="Google Shape;4578;p217"/>
          <p:cNvSpPr/>
          <p:nvPr/>
        </p:nvSpPr>
        <p:spPr>
          <a:xfrm rot="10800000" flipH="1">
            <a:off x="2092297" y="141446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9" name="Google Shape;4579;p217"/>
          <p:cNvSpPr/>
          <p:nvPr/>
        </p:nvSpPr>
        <p:spPr>
          <a:xfrm rot="10800000" flipH="1">
            <a:off x="595448" y="14045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0" name="Google Shape;4580;p217"/>
          <p:cNvSpPr/>
          <p:nvPr/>
        </p:nvSpPr>
        <p:spPr>
          <a:xfrm>
            <a:off x="2348052" y="1414734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1" name="Google Shape;4581;p217"/>
          <p:cNvSpPr/>
          <p:nvPr/>
        </p:nvSpPr>
        <p:spPr>
          <a:xfrm>
            <a:off x="854625" y="1404797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2" name="Google Shape;4582;p217"/>
          <p:cNvSpPr/>
          <p:nvPr/>
        </p:nvSpPr>
        <p:spPr>
          <a:xfrm rot="10800000" flipH="1">
            <a:off x="854625" y="1404529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3" name="Google Shape;4583;p217"/>
          <p:cNvSpPr/>
          <p:nvPr/>
        </p:nvSpPr>
        <p:spPr>
          <a:xfrm>
            <a:off x="1104926" y="1404797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4" name="Google Shape;4584;p217"/>
          <p:cNvSpPr/>
          <p:nvPr/>
        </p:nvSpPr>
        <p:spPr>
          <a:xfrm rot="10800000">
            <a:off x="1352457" y="1383731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5" name="Google Shape;4585;p217"/>
          <p:cNvSpPr/>
          <p:nvPr/>
        </p:nvSpPr>
        <p:spPr>
          <a:xfrm>
            <a:off x="1598611" y="1404799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6" name="Google Shape;4586;p217"/>
          <p:cNvSpPr/>
          <p:nvPr/>
        </p:nvSpPr>
        <p:spPr>
          <a:xfrm rot="10800000">
            <a:off x="1850266" y="1383731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7" name="Google Shape;4587;p217"/>
          <p:cNvSpPr/>
          <p:nvPr/>
        </p:nvSpPr>
        <p:spPr>
          <a:xfrm>
            <a:off x="2092297" y="1414734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8" name="Google Shape;4588;p217"/>
          <p:cNvSpPr/>
          <p:nvPr/>
        </p:nvSpPr>
        <p:spPr>
          <a:xfrm rot="10800000" flipH="1">
            <a:off x="2348052" y="141446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9" name="Google Shape;4589;p217"/>
          <p:cNvSpPr/>
          <p:nvPr/>
        </p:nvSpPr>
        <p:spPr>
          <a:xfrm>
            <a:off x="595448" y="1404797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0" name="Google Shape;4590;p217"/>
          <p:cNvSpPr/>
          <p:nvPr/>
        </p:nvSpPr>
        <p:spPr>
          <a:xfrm>
            <a:off x="594850" y="129397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1" name="Google Shape;4591;p217"/>
          <p:cNvSpPr/>
          <p:nvPr/>
        </p:nvSpPr>
        <p:spPr>
          <a:xfrm>
            <a:off x="2497080" y="127022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2" name="Google Shape;4592;p217"/>
          <p:cNvSpPr/>
          <p:nvPr/>
        </p:nvSpPr>
        <p:spPr>
          <a:xfrm>
            <a:off x="2781800" y="1301300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593" name="Google Shape;4593;p217"/>
          <p:cNvSpPr/>
          <p:nvPr/>
        </p:nvSpPr>
        <p:spPr>
          <a:xfrm rot="10800000" flipH="1">
            <a:off x="4662614" y="139260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4" name="Google Shape;4594;p217"/>
          <p:cNvSpPr/>
          <p:nvPr/>
        </p:nvSpPr>
        <p:spPr>
          <a:xfrm flipH="1">
            <a:off x="4891357" y="141268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5" name="Google Shape;4595;p217"/>
          <p:cNvSpPr/>
          <p:nvPr/>
        </p:nvSpPr>
        <p:spPr>
          <a:xfrm rot="10800000" flipH="1">
            <a:off x="5134036" y="1392602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6" name="Google Shape;4596;p217"/>
          <p:cNvSpPr/>
          <p:nvPr/>
        </p:nvSpPr>
        <p:spPr>
          <a:xfrm flipH="1">
            <a:off x="5377729" y="1412685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7" name="Google Shape;4597;p217"/>
          <p:cNvSpPr/>
          <p:nvPr/>
        </p:nvSpPr>
        <p:spPr>
          <a:xfrm rot="10800000" flipH="1">
            <a:off x="5613434" y="1402540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8" name="Google Shape;4598;p217"/>
          <p:cNvSpPr/>
          <p:nvPr/>
        </p:nvSpPr>
        <p:spPr>
          <a:xfrm rot="10800000" flipH="1">
            <a:off x="4191223" y="1392604"/>
            <a:ext cx="285600" cy="3024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9" name="Google Shape;4599;p217"/>
          <p:cNvSpPr/>
          <p:nvPr/>
        </p:nvSpPr>
        <p:spPr>
          <a:xfrm>
            <a:off x="5846552" y="1402934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0" name="Google Shape;4600;p217"/>
          <p:cNvSpPr/>
          <p:nvPr/>
        </p:nvSpPr>
        <p:spPr>
          <a:xfrm>
            <a:off x="4421512" y="1392797"/>
            <a:ext cx="285600" cy="321900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1" name="Google Shape;4601;p217"/>
          <p:cNvSpPr/>
          <p:nvPr/>
        </p:nvSpPr>
        <p:spPr>
          <a:xfrm>
            <a:off x="4190625" y="1282045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2" name="Google Shape;4602;p217"/>
          <p:cNvSpPr/>
          <p:nvPr/>
        </p:nvSpPr>
        <p:spPr>
          <a:xfrm>
            <a:off x="5975480" y="1269300"/>
            <a:ext cx="156600" cy="5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3" name="Google Shape;4603;p217"/>
          <p:cNvSpPr txBox="1"/>
          <p:nvPr/>
        </p:nvSpPr>
        <p:spPr>
          <a:xfrm>
            <a:off x="447600" y="2628700"/>
            <a:ext cx="5487300" cy="22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From this point, the immune response is the same as it was for the pathogen but there is no negative effects of infection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04" name="Google Shape;4604;p21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5">
            <a:off x="7501875" y="966679"/>
            <a:ext cx="1021251" cy="963093"/>
          </a:xfrm>
          <a:prstGeom prst="rect">
            <a:avLst/>
          </a:prstGeom>
          <a:noFill/>
          <a:ln>
            <a:noFill/>
          </a:ln>
        </p:spPr>
      </p:pic>
      <p:sp>
        <p:nvSpPr>
          <p:cNvPr id="4605" name="Google Shape;4605;p217"/>
          <p:cNvSpPr/>
          <p:nvPr/>
        </p:nvSpPr>
        <p:spPr>
          <a:xfrm>
            <a:off x="6202125" y="1269300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606" name="Google Shape;4606;p217"/>
          <p:cNvSpPr/>
          <p:nvPr/>
        </p:nvSpPr>
        <p:spPr>
          <a:xfrm rot="7727083">
            <a:off x="8278107" y="1444923"/>
            <a:ext cx="666192" cy="58190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87500"/>
            </a:avLst>
          </a:prstGeom>
          <a:solidFill>
            <a:srgbClr val="8888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7" name="Google Shape;4607;p217"/>
          <p:cNvSpPr/>
          <p:nvPr/>
        </p:nvSpPr>
        <p:spPr>
          <a:xfrm>
            <a:off x="6975650" y="3557875"/>
            <a:ext cx="3529800" cy="2395200"/>
          </a:xfrm>
          <a:prstGeom prst="ellipse">
            <a:avLst/>
          </a:prstGeom>
          <a:noFill/>
          <a:ln w="762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8" name="Google Shape;4608;p2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3269957">
            <a:off x="7783981" y="3080015"/>
            <a:ext cx="457037" cy="51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9" name="Google Shape;4609;p2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4881102">
            <a:off x="7037981" y="3428516"/>
            <a:ext cx="457036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0" name="Google Shape;4610;p2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388083">
            <a:off x="6484306" y="4099216"/>
            <a:ext cx="457036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1" name="Google Shape;4611;p2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8593639">
            <a:off x="6484305" y="4849591"/>
            <a:ext cx="457037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2" name="Google Shape;4612;p2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2508788">
            <a:off x="8713506" y="2961740"/>
            <a:ext cx="457037" cy="51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3" name="Google Shape;4613;p2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296970">
            <a:off x="7602568" y="2464141"/>
            <a:ext cx="713114" cy="6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4" name="Google Shape;4614;p2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0799982">
            <a:off x="8585456" y="2330240"/>
            <a:ext cx="713114" cy="6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5" name="Google Shape;4615;p2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796357">
            <a:off x="6676381" y="2909203"/>
            <a:ext cx="713114" cy="672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6" name="Google Shape;4616;p2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121878">
            <a:off x="5893180" y="3907179"/>
            <a:ext cx="713115" cy="672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7" name="Google Shape;4617;p2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39997">
            <a:off x="5842480" y="4772780"/>
            <a:ext cx="713116" cy="672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2" name="Google Shape;4622;p2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3" name="Google Shape;4623;p218"/>
          <p:cNvSpPr/>
          <p:nvPr/>
        </p:nvSpPr>
        <p:spPr>
          <a:xfrm rot="8786213" flipH="1">
            <a:off x="479149" y="3568734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4" name="Google Shape;4624;p218"/>
          <p:cNvSpPr/>
          <p:nvPr/>
        </p:nvSpPr>
        <p:spPr>
          <a:xfrm rot="-2013787" flipH="1">
            <a:off x="763804" y="3412879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5" name="Google Shape;4625;p218"/>
          <p:cNvSpPr/>
          <p:nvPr/>
        </p:nvSpPr>
        <p:spPr>
          <a:xfrm rot="8786213" flipH="1">
            <a:off x="1019977" y="3210347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6" name="Google Shape;4626;p218"/>
          <p:cNvSpPr/>
          <p:nvPr/>
        </p:nvSpPr>
        <p:spPr>
          <a:xfrm rot="-2013787" flipH="1">
            <a:off x="1309152" y="3051500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7" name="Google Shape;4627;p218"/>
          <p:cNvSpPr/>
          <p:nvPr/>
        </p:nvSpPr>
        <p:spPr>
          <a:xfrm rot="8786213" flipH="1">
            <a:off x="1567482" y="2863731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8" name="Google Shape;4628;p218"/>
          <p:cNvSpPr/>
          <p:nvPr/>
        </p:nvSpPr>
        <p:spPr>
          <a:xfrm rot="8786213" flipH="1">
            <a:off x="-78983" y="3938583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9" name="Google Shape;4629;p218"/>
          <p:cNvSpPr/>
          <p:nvPr/>
        </p:nvSpPr>
        <p:spPr>
          <a:xfrm rot="-2013787">
            <a:off x="1854468" y="2676438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0" name="Google Shape;4630;p218"/>
          <p:cNvSpPr/>
          <p:nvPr/>
        </p:nvSpPr>
        <p:spPr>
          <a:xfrm rot="-2013787">
            <a:off x="211752" y="3748806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1" name="Google Shape;4631;p218"/>
          <p:cNvSpPr/>
          <p:nvPr/>
        </p:nvSpPr>
        <p:spPr>
          <a:xfrm rot="8786213" flipH="1">
            <a:off x="204944" y="3750437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2" name="Google Shape;4632;p218"/>
          <p:cNvSpPr/>
          <p:nvPr/>
        </p:nvSpPr>
        <p:spPr>
          <a:xfrm rot="-2013787">
            <a:off x="485956" y="3567103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3" name="Google Shape;4633;p218"/>
          <p:cNvSpPr/>
          <p:nvPr/>
        </p:nvSpPr>
        <p:spPr>
          <a:xfrm rot="8786213">
            <a:off x="742819" y="3362644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4" name="Google Shape;4634;p218"/>
          <p:cNvSpPr/>
          <p:nvPr/>
        </p:nvSpPr>
        <p:spPr>
          <a:xfrm rot="-2013787">
            <a:off x="1026787" y="3208721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5" name="Google Shape;4635;p218"/>
          <p:cNvSpPr/>
          <p:nvPr/>
        </p:nvSpPr>
        <p:spPr>
          <a:xfrm rot="8786213">
            <a:off x="1288167" y="3001265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6" name="Google Shape;4636;p218"/>
          <p:cNvSpPr/>
          <p:nvPr/>
        </p:nvSpPr>
        <p:spPr>
          <a:xfrm rot="-2013787">
            <a:off x="1574289" y="2862100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7" name="Google Shape;4637;p218"/>
          <p:cNvSpPr/>
          <p:nvPr/>
        </p:nvSpPr>
        <p:spPr>
          <a:xfrm rot="8786213" flipH="1">
            <a:off x="1847661" y="2678068"/>
            <a:ext cx="375505" cy="411512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6C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8" name="Google Shape;4638;p218"/>
          <p:cNvSpPr/>
          <p:nvPr/>
        </p:nvSpPr>
        <p:spPr>
          <a:xfrm rot="-2013787">
            <a:off x="-72175" y="3936953"/>
            <a:ext cx="375505" cy="43837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9" name="Google Shape;4639;p218"/>
          <p:cNvSpPr/>
          <p:nvPr/>
        </p:nvSpPr>
        <p:spPr>
          <a:xfrm rot="-2011677">
            <a:off x="-57027" y="3833065"/>
            <a:ext cx="205850" cy="747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0" name="Google Shape;4640;p218"/>
          <p:cNvSpPr/>
          <p:nvPr/>
        </p:nvSpPr>
        <p:spPr>
          <a:xfrm rot="-2011677">
            <a:off x="2010912" y="2424045"/>
            <a:ext cx="205850" cy="747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1" name="Google Shape;4641;p218"/>
          <p:cNvSpPr/>
          <p:nvPr/>
        </p:nvSpPr>
        <p:spPr>
          <a:xfrm>
            <a:off x="1742300" y="3390025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transcription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642" name="Google Shape;4642;p218"/>
          <p:cNvSpPr/>
          <p:nvPr/>
        </p:nvSpPr>
        <p:spPr>
          <a:xfrm rot="8917620" flipH="1">
            <a:off x="3411455" y="3630785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3" name="Google Shape;4643;p218"/>
          <p:cNvSpPr/>
          <p:nvPr/>
        </p:nvSpPr>
        <p:spPr>
          <a:xfrm rot="-1882380" flipH="1">
            <a:off x="3733838" y="3470203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4" name="Google Shape;4644;p218"/>
          <p:cNvSpPr/>
          <p:nvPr/>
        </p:nvSpPr>
        <p:spPr>
          <a:xfrm rot="8917620" flipH="1">
            <a:off x="4040929" y="3246766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5" name="Google Shape;4645;p218"/>
          <p:cNvSpPr/>
          <p:nvPr/>
        </p:nvSpPr>
        <p:spPr>
          <a:xfrm rot="-1882380" flipH="1">
            <a:off x="4383275" y="3074009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6" name="Google Shape;4646;p218"/>
          <p:cNvSpPr/>
          <p:nvPr/>
        </p:nvSpPr>
        <p:spPr>
          <a:xfrm rot="8917620" flipH="1">
            <a:off x="4689435" y="2869070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7" name="Google Shape;4647;p218"/>
          <p:cNvSpPr/>
          <p:nvPr/>
        </p:nvSpPr>
        <p:spPr>
          <a:xfrm rot="8917620" flipH="1">
            <a:off x="2782022" y="4014775"/>
            <a:ext cx="446594" cy="465967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8" name="Google Shape;4648;p218"/>
          <p:cNvSpPr/>
          <p:nvPr/>
        </p:nvSpPr>
        <p:spPr>
          <a:xfrm rot="-1882380">
            <a:off x="5009252" y="2677221"/>
            <a:ext cx="446594" cy="49608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0076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9" name="Google Shape;4649;p218"/>
          <p:cNvSpPr/>
          <p:nvPr/>
        </p:nvSpPr>
        <p:spPr>
          <a:xfrm rot="-1882380">
            <a:off x="3097894" y="3824972"/>
            <a:ext cx="446594" cy="496088"/>
          </a:xfrm>
          <a:prstGeom prst="blockArc">
            <a:avLst>
              <a:gd name="adj1" fmla="val 10800000"/>
              <a:gd name="adj2" fmla="val 21535962"/>
              <a:gd name="adj3" fmla="val 17843"/>
            </a:avLst>
          </a:prstGeom>
          <a:solidFill>
            <a:srgbClr val="FBAF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0" name="Google Shape;4650;p218"/>
          <p:cNvSpPr/>
          <p:nvPr/>
        </p:nvSpPr>
        <p:spPr>
          <a:xfrm rot="-1888170">
            <a:off x="2806535" y="3894060"/>
            <a:ext cx="244807" cy="8458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1" name="Google Shape;4651;p218"/>
          <p:cNvSpPr/>
          <p:nvPr/>
        </p:nvSpPr>
        <p:spPr>
          <a:xfrm rot="-1888170">
            <a:off x="5179045" y="2423698"/>
            <a:ext cx="244807" cy="8458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2" name="Google Shape;4652;p218"/>
          <p:cNvSpPr/>
          <p:nvPr/>
        </p:nvSpPr>
        <p:spPr>
          <a:xfrm rot="-752">
            <a:off x="4939665" y="3390032"/>
            <a:ext cx="1371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B3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TRANSLATIoN</a:t>
            </a:r>
            <a:endParaRPr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653" name="Google Shape;4653;p218"/>
          <p:cNvSpPr/>
          <p:nvPr/>
        </p:nvSpPr>
        <p:spPr>
          <a:xfrm>
            <a:off x="6975650" y="3557875"/>
            <a:ext cx="3529800" cy="2395200"/>
          </a:xfrm>
          <a:prstGeom prst="ellipse">
            <a:avLst/>
          </a:prstGeom>
          <a:noFill/>
          <a:ln w="762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54" name="Google Shape;4654;p2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3269957">
            <a:off x="7783981" y="3080015"/>
            <a:ext cx="457037" cy="51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5" name="Google Shape;4655;p2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4881102">
            <a:off x="7037981" y="3428516"/>
            <a:ext cx="457036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6" name="Google Shape;4656;p2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388083">
            <a:off x="6484306" y="4099216"/>
            <a:ext cx="457036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7" name="Google Shape;4657;p2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8593639">
            <a:off x="6484305" y="4849591"/>
            <a:ext cx="457037" cy="5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8" name="Google Shape;4658;p2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2508788">
            <a:off x="8713506" y="2961740"/>
            <a:ext cx="457037" cy="518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9" name="Google Shape;4659;p2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296970">
            <a:off x="7602568" y="2464141"/>
            <a:ext cx="713114" cy="6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0" name="Google Shape;4660;p2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0799982">
            <a:off x="8585456" y="2330240"/>
            <a:ext cx="713114" cy="6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1" name="Google Shape;4661;p2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796357">
            <a:off x="6676381" y="2909203"/>
            <a:ext cx="713114" cy="672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2" name="Google Shape;4662;p2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121878">
            <a:off x="5893180" y="3907179"/>
            <a:ext cx="713115" cy="672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3" name="Google Shape;4663;p2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39997">
            <a:off x="5842480" y="4772780"/>
            <a:ext cx="713116" cy="672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8" name="Google Shape;4668;p2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0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Vaccine Mechanism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9" name="Google Shape;4669;p219"/>
          <p:cNvSpPr txBox="1"/>
          <p:nvPr/>
        </p:nvSpPr>
        <p:spPr>
          <a:xfrm>
            <a:off x="187350" y="1221175"/>
            <a:ext cx="55395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way, all the benefits of an immune reaction, including defense response and memory storage are maintained,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while the detrimental and pathogenic illness is actually evaded.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way when one is infected, they already have the antibody manufactured and ready for distribution.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70" name="Google Shape;4670;p219"/>
          <p:cNvGrpSpPr/>
          <p:nvPr/>
        </p:nvGrpSpPr>
        <p:grpSpPr>
          <a:xfrm>
            <a:off x="6489650" y="667300"/>
            <a:ext cx="1888799" cy="1904449"/>
            <a:chOff x="4302575" y="601300"/>
            <a:chExt cx="1888799" cy="1904449"/>
          </a:xfrm>
        </p:grpSpPr>
        <p:pic>
          <p:nvPicPr>
            <p:cNvPr id="4671" name="Google Shape;4671;p219"/>
            <p:cNvPicPr preferRelativeResize="0"/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575" y="601300"/>
              <a:ext cx="1888799" cy="1904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72" name="Google Shape;4672;p219"/>
            <p:cNvSpPr/>
            <p:nvPr/>
          </p:nvSpPr>
          <p:spPr>
            <a:xfrm>
              <a:off x="4872326" y="1288013"/>
              <a:ext cx="749303" cy="531023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PLASMA</a:t>
              </a:r>
              <a:b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</a:br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B CELL</a:t>
              </a:r>
            </a:p>
          </p:txBody>
        </p:sp>
      </p:grpSp>
      <p:grpSp>
        <p:nvGrpSpPr>
          <p:cNvPr id="4673" name="Google Shape;4673;p219"/>
          <p:cNvGrpSpPr/>
          <p:nvPr/>
        </p:nvGrpSpPr>
        <p:grpSpPr>
          <a:xfrm>
            <a:off x="6489648" y="2731729"/>
            <a:ext cx="1888799" cy="1904495"/>
            <a:chOff x="7018448" y="2731729"/>
            <a:chExt cx="1888799" cy="1904495"/>
          </a:xfrm>
        </p:grpSpPr>
        <p:pic>
          <p:nvPicPr>
            <p:cNvPr id="4674" name="Google Shape;4674;p219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8448" y="2731729"/>
              <a:ext cx="1888799" cy="1904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75" name="Google Shape;4675;p219"/>
            <p:cNvSpPr/>
            <p:nvPr/>
          </p:nvSpPr>
          <p:spPr>
            <a:xfrm>
              <a:off x="7558201" y="3418463"/>
              <a:ext cx="809305" cy="531023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MEMORY</a:t>
              </a:r>
              <a:b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</a:br>
              <a:r>
                <a:rPr b="0" i="0"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solidFill>
                    <a:schemeClr val="lt1"/>
                  </a:solidFill>
                  <a:latin typeface="Impact"/>
                </a:rPr>
                <a:t>B CELL</a:t>
              </a:r>
            </a:p>
          </p:txBody>
        </p:sp>
      </p:grp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0" name="Google Shape;4680;p220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1" name="Google Shape;4681;p220"/>
          <p:cNvSpPr txBox="1"/>
          <p:nvPr/>
        </p:nvSpPr>
        <p:spPr>
          <a:xfrm>
            <a:off x="1134300" y="1334450"/>
            <a:ext cx="68754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Spike Protein is the key to understanding membrane bound viruses, such as COVID-19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2" name="Google Shape;4682;p22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7" name="Google Shape;4687;p221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8" name="Google Shape;4688;p22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689" name="Google Shape;4689;p221"/>
          <p:cNvSpPr/>
          <p:nvPr/>
        </p:nvSpPr>
        <p:spPr>
          <a:xfrm rot="3928146">
            <a:off x="3232165" y="3116439"/>
            <a:ext cx="1145275" cy="866976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90" name="Google Shape;4690;p221"/>
          <p:cNvCxnSpPr>
            <a:stCxn id="4691" idx="3"/>
            <a:endCxn id="4689" idx="2"/>
          </p:cNvCxnSpPr>
          <p:nvPr/>
        </p:nvCxnSpPr>
        <p:spPr>
          <a:xfrm>
            <a:off x="3172853" y="2437977"/>
            <a:ext cx="394200" cy="591000"/>
          </a:xfrm>
          <a:prstGeom prst="straightConnector1">
            <a:avLst/>
          </a:prstGeom>
          <a:noFill/>
          <a:ln w="38100" cap="flat" cmpd="sng">
            <a:solidFill>
              <a:srgbClr val="FBAF4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92" name="Google Shape;4692;p221"/>
          <p:cNvSpPr/>
          <p:nvPr/>
        </p:nvSpPr>
        <p:spPr>
          <a:xfrm rot="1993100">
            <a:off x="1632753" y="2208322"/>
            <a:ext cx="444663" cy="50515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3" name="Google Shape;4693;p221"/>
          <p:cNvSpPr txBox="1"/>
          <p:nvPr/>
        </p:nvSpPr>
        <p:spPr>
          <a:xfrm>
            <a:off x="3726525" y="1344675"/>
            <a:ext cx="49539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the mechanism in which viruses are capable of entering cells, allowing infection to then occur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4" name="Google Shape;4694;p2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525" y="1411500"/>
            <a:ext cx="2347325" cy="1719698"/>
          </a:xfrm>
          <a:prstGeom prst="rect">
            <a:avLst/>
          </a:prstGeom>
          <a:noFill/>
          <a:ln w="38100" cap="flat" cmpd="sng">
            <a:solidFill>
              <a:srgbClr val="FBAF4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695" name="Google Shape;4695;p221"/>
          <p:cNvSpPr/>
          <p:nvPr/>
        </p:nvSpPr>
        <p:spPr>
          <a:xfrm rot="-3794404">
            <a:off x="1338353" y="1860483"/>
            <a:ext cx="394445" cy="37391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" name="Google Shape;4700;p222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1" name="Google Shape;4701;p22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702" name="Google Shape;4702;p222"/>
          <p:cNvSpPr/>
          <p:nvPr/>
        </p:nvSpPr>
        <p:spPr>
          <a:xfrm rot="3928146">
            <a:off x="3232165" y="3116439"/>
            <a:ext cx="1145275" cy="866976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03" name="Google Shape;4703;p222"/>
          <p:cNvCxnSpPr>
            <a:endCxn id="4702" idx="2"/>
          </p:cNvCxnSpPr>
          <p:nvPr/>
        </p:nvCxnSpPr>
        <p:spPr>
          <a:xfrm flipH="1">
            <a:off x="3567053" y="2700177"/>
            <a:ext cx="48000" cy="328800"/>
          </a:xfrm>
          <a:prstGeom prst="straightConnector1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04" name="Google Shape;4704;p222"/>
          <p:cNvSpPr txBox="1"/>
          <p:nvPr/>
        </p:nvSpPr>
        <p:spPr>
          <a:xfrm>
            <a:off x="5801775" y="1344675"/>
            <a:ext cx="32469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to this, if a spike protein is inhibited or degraded the virus loses ability to infect and replicate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5" name="Google Shape;4705;p222"/>
          <p:cNvSpPr/>
          <p:nvPr/>
        </p:nvSpPr>
        <p:spPr>
          <a:xfrm>
            <a:off x="167350" y="1264575"/>
            <a:ext cx="5255100" cy="14019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06" name="Google Shape;4706;p22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275" y="1410950"/>
            <a:ext cx="2229135" cy="110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7" name="Google Shape;4707;p22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375" y="1305050"/>
            <a:ext cx="1166300" cy="132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8" name="Google Shape;4708;p222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025" y="1344675"/>
            <a:ext cx="784725" cy="1109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" name="Google Shape;4713;p223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14" name="Google Shape;4714;p22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715" name="Google Shape;4715;p223"/>
          <p:cNvSpPr/>
          <p:nvPr/>
        </p:nvSpPr>
        <p:spPr>
          <a:xfrm rot="3928146">
            <a:off x="3232165" y="3116439"/>
            <a:ext cx="1145275" cy="866976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16" name="Google Shape;4716;p223"/>
          <p:cNvCxnSpPr>
            <a:endCxn id="4715" idx="2"/>
          </p:cNvCxnSpPr>
          <p:nvPr/>
        </p:nvCxnSpPr>
        <p:spPr>
          <a:xfrm flipH="1">
            <a:off x="3567053" y="2465577"/>
            <a:ext cx="1342200" cy="5634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17" name="Google Shape;4717;p223"/>
          <p:cNvSpPr txBox="1"/>
          <p:nvPr/>
        </p:nvSpPr>
        <p:spPr>
          <a:xfrm>
            <a:off x="66950" y="1275150"/>
            <a:ext cx="42510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when the spike protein is recognized, the immune system is able to trigger a specialized response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18" name="Google Shape;4718;p22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9250" y="1674900"/>
            <a:ext cx="4133762" cy="1547675"/>
          </a:xfrm>
          <a:prstGeom prst="rect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3" name="Google Shape;4723;p224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24" name="Google Shape;4724;p22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725" name="Google Shape;4725;p224"/>
          <p:cNvSpPr/>
          <p:nvPr/>
        </p:nvSpPr>
        <p:spPr>
          <a:xfrm rot="3928146">
            <a:off x="3232165" y="3116439"/>
            <a:ext cx="1145275" cy="866976"/>
          </a:xfrm>
          <a:prstGeom prst="ellipse">
            <a:avLst/>
          </a:prstGeom>
          <a:noFill/>
          <a:ln w="152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26" name="Google Shape;4726;p224"/>
          <p:cNvCxnSpPr>
            <a:stCxn id="4727" idx="1"/>
            <a:endCxn id="4725" idx="2"/>
          </p:cNvCxnSpPr>
          <p:nvPr/>
        </p:nvCxnSpPr>
        <p:spPr>
          <a:xfrm flipH="1">
            <a:off x="3566975" y="2492150"/>
            <a:ext cx="1922400" cy="536700"/>
          </a:xfrm>
          <a:prstGeom prst="straightConnector1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28" name="Google Shape;4728;p224"/>
          <p:cNvSpPr txBox="1"/>
          <p:nvPr/>
        </p:nvSpPr>
        <p:spPr>
          <a:xfrm>
            <a:off x="8758450" y="1422775"/>
            <a:ext cx="4953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9" name="Google Shape;4729;p224"/>
          <p:cNvSpPr txBox="1"/>
          <p:nvPr/>
        </p:nvSpPr>
        <p:spPr>
          <a:xfrm>
            <a:off x="613650" y="1248175"/>
            <a:ext cx="42510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response can also be initiated without infection, through the injection of isolated spike proteins via vaccination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27" name="Google Shape;4727;p22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9375" y="1367150"/>
            <a:ext cx="3549925" cy="2250000"/>
          </a:xfrm>
          <a:prstGeom prst="rect">
            <a:avLst/>
          </a:prstGeom>
          <a:noFill/>
          <a:ln w="2857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4" name="Google Shape;4734;p225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5" name="Google Shape;4735;p225"/>
          <p:cNvSpPr txBox="1"/>
          <p:nvPr/>
        </p:nvSpPr>
        <p:spPr>
          <a:xfrm>
            <a:off x="1134300" y="1334450"/>
            <a:ext cx="68754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Ultimately, viruses can be dangerous and lead to serious and detrimental effects. Vaccines are a safe and effective way to mitigate potential harm a virus may cause.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6" name="Google Shape;4736;p22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" name="Google Shape;4741;p226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2" name="Google Shape;4742;p226"/>
          <p:cNvSpPr txBox="1"/>
          <p:nvPr/>
        </p:nvSpPr>
        <p:spPr>
          <a:xfrm>
            <a:off x="1134300" y="1334450"/>
            <a:ext cx="68754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 vaccine side effects have been documented, these occurrences are </a:t>
            </a:r>
            <a:r>
              <a:rPr lang="en" sz="23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rare</a:t>
            </a: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are </a:t>
            </a:r>
            <a:r>
              <a:rPr lang="en" sz="23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</a:t>
            </a: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outweighed by the benefit of vaccination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information, visit CDC.gov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43" name="Google Shape;4743;p22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848975"/>
            <a:ext cx="4572000" cy="448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6506</Words>
  <Application>Microsoft Macintosh PowerPoint</Application>
  <PresentationFormat>On-screen Show (16:9)</PresentationFormat>
  <Paragraphs>1019</Paragraphs>
  <Slides>200</Slides>
  <Notes>200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200</vt:i4>
      </vt:variant>
    </vt:vector>
  </HeadingPairs>
  <TitlesOfParts>
    <vt:vector size="209" baseType="lpstr">
      <vt:lpstr>Bebas Neue</vt:lpstr>
      <vt:lpstr>Calibri</vt:lpstr>
      <vt:lpstr>Montserrat</vt:lpstr>
      <vt:lpstr>Abril Fatface</vt:lpstr>
      <vt:lpstr>Arial</vt:lpstr>
      <vt:lpstr>Impact</vt:lpstr>
      <vt:lpstr>Times New Roman</vt:lpstr>
      <vt:lpstr>Simple Light</vt:lpstr>
      <vt:lpstr>Office Theme</vt:lpstr>
      <vt:lpstr>Virus Biology &amp; Evolution The Case of COVID-19</vt:lpstr>
      <vt:lpstr>PowerPoint Presentation</vt:lpstr>
      <vt:lpstr>Learning Objectives </vt:lpstr>
      <vt:lpstr>What is a Virus?</vt:lpstr>
      <vt:lpstr>Virus Basics: Size</vt:lpstr>
      <vt:lpstr>Virus Basics: Classification</vt:lpstr>
      <vt:lpstr>Virus Basics: Classification</vt:lpstr>
      <vt:lpstr>Different Types of Viruses</vt:lpstr>
      <vt:lpstr>Bacteriophages:  (Bacteria Viruses)</vt:lpstr>
      <vt:lpstr>Bacteriophages:  (Bacteria Viruses)</vt:lpstr>
      <vt:lpstr>Case Study Plant Virus: Tobacco Mosaic Virus</vt:lpstr>
      <vt:lpstr>Animal Viruses</vt:lpstr>
      <vt:lpstr>Case Study Animal Virus: COVID- 19</vt:lpstr>
      <vt:lpstr>Viruses Affecting Humans </vt:lpstr>
      <vt:lpstr>Viruses Affecting Humans </vt:lpstr>
      <vt:lpstr>Viruses Affecting Humans </vt:lpstr>
      <vt:lpstr>COVID </vt:lpstr>
      <vt:lpstr>Next Time… </vt:lpstr>
      <vt:lpstr>Virus Biology &amp; Evolution The Case of COVID-19</vt:lpstr>
      <vt:lpstr>PowerPoint Presentation</vt:lpstr>
      <vt:lpstr>Learning Objectives  </vt:lpstr>
      <vt:lpstr>Viral Infection</vt:lpstr>
      <vt:lpstr>Viral Infection</vt:lpstr>
      <vt:lpstr>Viral Infection</vt:lpstr>
      <vt:lpstr>Infection Stage 1: ENTRY </vt:lpstr>
      <vt:lpstr>Types of Viruses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Infection Stage 2: REPLICATION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Infection Stage 3: SHEDDING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Illness and Symptoms</vt:lpstr>
      <vt:lpstr>Illness and Symptoms</vt:lpstr>
      <vt:lpstr>Next Time… </vt:lpstr>
      <vt:lpstr>Virus Biology &amp; Evolution The Case of COVID-19</vt:lpstr>
      <vt:lpstr>PowerPoint Presentation</vt:lpstr>
      <vt:lpstr>Learning Objectives </vt:lpstr>
      <vt:lpstr>Killing Viruses</vt:lpstr>
      <vt:lpstr>Hand Sanitizer</vt:lpstr>
      <vt:lpstr>Hand Sanitizer</vt:lpstr>
      <vt:lpstr>Hand Sanitizer</vt:lpstr>
      <vt:lpstr>Hand Sanitizer</vt:lpstr>
      <vt:lpstr>Hand Sanitizer</vt:lpstr>
      <vt:lpstr>Hand Sanitizer</vt:lpstr>
      <vt:lpstr>Hand Sanitizer</vt:lpstr>
      <vt:lpstr>Hand Sanitizer</vt:lpstr>
      <vt:lpstr>Hand Sanitizer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 Sanitizer</vt:lpstr>
      <vt:lpstr>Hand Sanitizer</vt:lpstr>
      <vt:lpstr>Soap</vt:lpstr>
      <vt:lpstr>Soap</vt:lpstr>
      <vt:lpstr>Soap</vt:lpstr>
      <vt:lpstr>Soap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Soap</vt:lpstr>
      <vt:lpstr>Soap &amp; Hand Sanitizer Effects on the Skin</vt:lpstr>
      <vt:lpstr>Soap &amp; Hand Sanitizer Effects on the Skin</vt:lpstr>
      <vt:lpstr>Bleach</vt:lpstr>
      <vt:lpstr>Bleach</vt:lpstr>
      <vt:lpstr>Bleach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Bleach</vt:lpstr>
      <vt:lpstr>Bleach</vt:lpstr>
      <vt:lpstr>Bleach</vt:lpstr>
      <vt:lpstr>Bleach</vt:lpstr>
      <vt:lpstr>Bleach</vt:lpstr>
      <vt:lpstr>Bleach</vt:lpstr>
      <vt:lpstr>Bleach</vt:lpstr>
      <vt:lpstr>Next Time… </vt:lpstr>
      <vt:lpstr>Virus Biology &amp; Evolution The Case of COVID-19</vt:lpstr>
      <vt:lpstr>PowerPoint Presentation</vt:lpstr>
      <vt:lpstr>Learning Objectives </vt:lpstr>
      <vt:lpstr>B Cells</vt:lpstr>
      <vt:lpstr>B Cells</vt:lpstr>
      <vt:lpstr>The Antibody</vt:lpstr>
      <vt:lpstr>The Antibody </vt:lpstr>
      <vt:lpstr>The Antibody </vt:lpstr>
      <vt:lpstr>The Antibody </vt:lpstr>
      <vt:lpstr>The Antibody</vt:lpstr>
      <vt:lpstr>The Antibody</vt:lpstr>
      <vt:lpstr>Infection </vt:lpstr>
      <vt:lpstr>Infection </vt:lpstr>
      <vt:lpstr>Infection </vt:lpstr>
      <vt:lpstr>Infection </vt:lpstr>
      <vt:lpstr>Infection </vt:lpstr>
      <vt:lpstr>Infection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Plasma B Cells </vt:lpstr>
      <vt:lpstr>PowerPoint Presentation</vt:lpstr>
      <vt:lpstr>Memory B Cells </vt:lpstr>
      <vt:lpstr>PowerPoint Presentation</vt:lpstr>
      <vt:lpstr>Repeated Illness</vt:lpstr>
      <vt:lpstr>Repeated Illness</vt:lpstr>
      <vt:lpstr>Repeated Illness</vt:lpstr>
      <vt:lpstr>Next Time… </vt:lpstr>
      <vt:lpstr>Virus Biology &amp; Evolution The Case of COVID-19</vt:lpstr>
      <vt:lpstr>PowerPoint Presentation</vt:lpstr>
      <vt:lpstr>Learning Objectives </vt:lpstr>
      <vt:lpstr>The Immune Response</vt:lpstr>
      <vt:lpstr>The Immune Response</vt:lpstr>
      <vt:lpstr>COVID - 19</vt:lpstr>
      <vt:lpstr>COVID - 19</vt:lpstr>
      <vt:lpstr>Government Response</vt:lpstr>
      <vt:lpstr>Vaccine Composition</vt:lpstr>
      <vt:lpstr>Vaccine Composition</vt:lpstr>
      <vt:lpstr>Vaccine Composition</vt:lpstr>
      <vt:lpstr>Vaccine</vt:lpstr>
      <vt:lpstr>Vaccine Mechanism</vt:lpstr>
      <vt:lpstr>Vaccine</vt:lpstr>
      <vt:lpstr>Vaccine</vt:lpstr>
      <vt:lpstr>Vaccine Mechanism</vt:lpstr>
      <vt:lpstr>Vaccine Mechanism</vt:lpstr>
      <vt:lpstr>Vaccine Mechanism</vt:lpstr>
      <vt:lpstr>To Recap… </vt:lpstr>
      <vt:lpstr>To Recap… </vt:lpstr>
      <vt:lpstr>To Recap… </vt:lpstr>
      <vt:lpstr>To Recap… </vt:lpstr>
      <vt:lpstr>To Recap… </vt:lpstr>
      <vt:lpstr>To Recap… </vt:lpstr>
      <vt:lpstr>To Recap…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White, Peter</cp:lastModifiedBy>
  <cp:revision>3</cp:revision>
  <dcterms:modified xsi:type="dcterms:W3CDTF">2024-08-05T18:02:41Z</dcterms:modified>
</cp:coreProperties>
</file>